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1"/>
  </p:notesMasterIdLst>
  <p:handoutMasterIdLst>
    <p:handoutMasterId r:id="rId32"/>
  </p:handoutMasterIdLst>
  <p:sldIdLst>
    <p:sldId id="321" r:id="rId2"/>
    <p:sldId id="322" r:id="rId3"/>
    <p:sldId id="325" r:id="rId4"/>
    <p:sldId id="343" r:id="rId5"/>
    <p:sldId id="344" r:id="rId6"/>
    <p:sldId id="346" r:id="rId7"/>
    <p:sldId id="347" r:id="rId8"/>
    <p:sldId id="326" r:id="rId9"/>
    <p:sldId id="365" r:id="rId10"/>
    <p:sldId id="366" r:id="rId11"/>
    <p:sldId id="348" r:id="rId12"/>
    <p:sldId id="349" r:id="rId13"/>
    <p:sldId id="350" r:id="rId14"/>
    <p:sldId id="352" r:id="rId15"/>
    <p:sldId id="354" r:id="rId16"/>
    <p:sldId id="369" r:id="rId17"/>
    <p:sldId id="367" r:id="rId18"/>
    <p:sldId id="371" r:id="rId19"/>
    <p:sldId id="372" r:id="rId20"/>
    <p:sldId id="358" r:id="rId21"/>
    <p:sldId id="334" r:id="rId22"/>
    <p:sldId id="359" r:id="rId23"/>
    <p:sldId id="355" r:id="rId24"/>
    <p:sldId id="361" r:id="rId25"/>
    <p:sldId id="362" r:id="rId26"/>
    <p:sldId id="363" r:id="rId27"/>
    <p:sldId id="364" r:id="rId28"/>
    <p:sldId id="373" r:id="rId29"/>
    <p:sldId id="33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E355840-9ACE-453F-A757-2D785B604A04}">
          <p14:sldIdLst>
            <p14:sldId id="321"/>
            <p14:sldId id="322"/>
            <p14:sldId id="325"/>
            <p14:sldId id="343"/>
            <p14:sldId id="344"/>
            <p14:sldId id="346"/>
            <p14:sldId id="347"/>
            <p14:sldId id="326"/>
            <p14:sldId id="365"/>
            <p14:sldId id="366"/>
            <p14:sldId id="348"/>
            <p14:sldId id="349"/>
            <p14:sldId id="350"/>
            <p14:sldId id="352"/>
            <p14:sldId id="354"/>
            <p14:sldId id="369"/>
            <p14:sldId id="367"/>
            <p14:sldId id="371"/>
            <p14:sldId id="372"/>
            <p14:sldId id="358"/>
            <p14:sldId id="334"/>
            <p14:sldId id="359"/>
            <p14:sldId id="355"/>
            <p14:sldId id="361"/>
            <p14:sldId id="362"/>
            <p14:sldId id="363"/>
            <p14:sldId id="364"/>
            <p14:sldId id="373"/>
            <p14:sldId id="339"/>
          </p14:sldIdLst>
        </p14:section>
      </p14:sectionLst>
    </p:ext>
    <p:ext uri="{EFAFB233-063F-42B5-8137-9DF3F51BA10A}">
      <p15:sldGuideLst xmlns:p15="http://schemas.microsoft.com/office/powerpoint/2012/main" xmlns="">
        <p15:guide id="1" orient="horz" pos="2092"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C85"/>
    <a:srgbClr val="FF3300"/>
    <a:srgbClr val="0432FF"/>
    <a:srgbClr val="FF3B0D"/>
    <a:srgbClr val="FF6A47"/>
    <a:srgbClr val="FFD0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559" autoAdjust="0"/>
    <p:restoredTop sz="94799" autoAdjust="0"/>
  </p:normalViewPr>
  <p:slideViewPr>
    <p:cSldViewPr snapToGrid="0" showGuides="1">
      <p:cViewPr>
        <p:scale>
          <a:sx n="75" d="100"/>
          <a:sy n="75" d="100"/>
        </p:scale>
        <p:origin x="-762" y="-330"/>
      </p:cViewPr>
      <p:guideLst>
        <p:guide orient="horz" pos="2092"/>
        <p:guide pos="38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3C76B744-3B38-6919-33A4-A4D2C2376F1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a:extLst>
              <a:ext uri="{FF2B5EF4-FFF2-40B4-BE49-F238E27FC236}">
                <a16:creationId xmlns:a16="http://schemas.microsoft.com/office/drawing/2014/main" xmlns="" id="{A3CF0001-B5C5-D8A9-D421-506CE46A1EC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5415E1A-B0AD-4D42-91DE-B5C915EC436E}" type="datetimeFigureOut">
              <a:rPr lang="en-IN" smtClean="0"/>
              <a:t>09-04-2025</a:t>
            </a:fld>
            <a:endParaRPr lang="en-IN" dirty="0"/>
          </a:p>
        </p:txBody>
      </p:sp>
      <p:sp>
        <p:nvSpPr>
          <p:cNvPr id="4" name="Footer Placeholder 3">
            <a:extLst>
              <a:ext uri="{FF2B5EF4-FFF2-40B4-BE49-F238E27FC236}">
                <a16:creationId xmlns:a16="http://schemas.microsoft.com/office/drawing/2014/main" xmlns="" id="{03BC47E6-3C62-8614-47A1-9E096AED886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a:extLst>
              <a:ext uri="{FF2B5EF4-FFF2-40B4-BE49-F238E27FC236}">
                <a16:creationId xmlns:a16="http://schemas.microsoft.com/office/drawing/2014/main" xmlns="" id="{BA21E886-A479-7331-E0EE-5DD6A36D520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4C20A7-899F-44E0-9FB9-6694DEB79CF9}" type="slidenum">
              <a:rPr lang="en-IN" smtClean="0"/>
              <a:t>‹#›</a:t>
            </a:fld>
            <a:endParaRPr lang="en-IN" dirty="0"/>
          </a:p>
        </p:txBody>
      </p:sp>
    </p:spTree>
    <p:extLst>
      <p:ext uri="{BB962C8B-B14F-4D97-AF65-F5344CB8AC3E}">
        <p14:creationId xmlns:p14="http://schemas.microsoft.com/office/powerpoint/2010/main" val="416391112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B245E2-40FA-498E-89C4-CCEF89BD2FB9}" type="datetimeFigureOut">
              <a:rPr lang="en-US" smtClean="0"/>
              <a:pPr/>
              <a:t>4/9/2025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D2083C-E8A5-4281-860B-AE74191DFE85}" type="slidenum">
              <a:rPr lang="en-US" smtClean="0"/>
              <a:pPr/>
              <a:t>‹#›</a:t>
            </a:fld>
            <a:endParaRPr lang="en-US" dirty="0"/>
          </a:p>
        </p:txBody>
      </p:sp>
    </p:spTree>
    <p:extLst>
      <p:ext uri="{BB962C8B-B14F-4D97-AF65-F5344CB8AC3E}">
        <p14:creationId xmlns:p14="http://schemas.microsoft.com/office/powerpoint/2010/main" val="35966975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A9FFF49-C3E2-495B-9763-705B2490840D}" type="slidenum">
              <a:rPr lang="en-US" smtClean="0"/>
              <a:pPr/>
              <a:t>‹#›</a:t>
            </a:fld>
            <a:endParaRPr lang="en-US" dirty="0"/>
          </a:p>
        </p:txBody>
      </p:sp>
    </p:spTree>
    <p:extLst>
      <p:ext uri="{BB962C8B-B14F-4D97-AF65-F5344CB8AC3E}">
        <p14:creationId xmlns:p14="http://schemas.microsoft.com/office/powerpoint/2010/main" val="34938886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A9FFF49-C3E2-495B-9763-705B2490840D}" type="slidenum">
              <a:rPr lang="en-US" smtClean="0"/>
              <a:pPr/>
              <a:t>‹#›</a:t>
            </a:fld>
            <a:endParaRPr lang="en-US" dirty="0"/>
          </a:p>
        </p:txBody>
      </p:sp>
    </p:spTree>
    <p:extLst>
      <p:ext uri="{BB962C8B-B14F-4D97-AF65-F5344CB8AC3E}">
        <p14:creationId xmlns:p14="http://schemas.microsoft.com/office/powerpoint/2010/main" val="3166864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A9FFF49-C3E2-495B-9763-705B2490840D}" type="slidenum">
              <a:rPr lang="en-US" smtClean="0"/>
              <a:pPr/>
              <a:t>‹#›</a:t>
            </a:fld>
            <a:endParaRPr lang="en-US" dirty="0"/>
          </a:p>
        </p:txBody>
      </p:sp>
    </p:spTree>
    <p:extLst>
      <p:ext uri="{BB962C8B-B14F-4D97-AF65-F5344CB8AC3E}">
        <p14:creationId xmlns:p14="http://schemas.microsoft.com/office/powerpoint/2010/main" val="1509291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A9FFF49-C3E2-495B-9763-705B2490840D}" type="slidenum">
              <a:rPr lang="en-US" smtClean="0"/>
              <a:pPr/>
              <a:t>‹#›</a:t>
            </a:fld>
            <a:endParaRPr lang="en-US" dirty="0"/>
          </a:p>
        </p:txBody>
      </p:sp>
    </p:spTree>
    <p:extLst>
      <p:ext uri="{BB962C8B-B14F-4D97-AF65-F5344CB8AC3E}">
        <p14:creationId xmlns:p14="http://schemas.microsoft.com/office/powerpoint/2010/main" val="3324437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A9FFF49-C3E2-495B-9763-705B2490840D}" type="slidenum">
              <a:rPr lang="en-US" smtClean="0"/>
              <a:pPr/>
              <a:t>‹#›</a:t>
            </a:fld>
            <a:endParaRPr lang="en-US" dirty="0"/>
          </a:p>
        </p:txBody>
      </p:sp>
    </p:spTree>
    <p:extLst>
      <p:ext uri="{BB962C8B-B14F-4D97-AF65-F5344CB8AC3E}">
        <p14:creationId xmlns:p14="http://schemas.microsoft.com/office/powerpoint/2010/main" val="1108800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A9FFF49-C3E2-495B-9763-705B2490840D}" type="slidenum">
              <a:rPr lang="en-US" smtClean="0"/>
              <a:pPr/>
              <a:t>‹#›</a:t>
            </a:fld>
            <a:endParaRPr lang="en-US" dirty="0"/>
          </a:p>
        </p:txBody>
      </p:sp>
    </p:spTree>
    <p:extLst>
      <p:ext uri="{BB962C8B-B14F-4D97-AF65-F5344CB8AC3E}">
        <p14:creationId xmlns:p14="http://schemas.microsoft.com/office/powerpoint/2010/main" val="2211178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A9FFF49-C3E2-495B-9763-705B2490840D}" type="slidenum">
              <a:rPr lang="en-US" smtClean="0"/>
              <a:pPr/>
              <a:t>‹#›</a:t>
            </a:fld>
            <a:endParaRPr lang="en-US" dirty="0"/>
          </a:p>
        </p:txBody>
      </p:sp>
    </p:spTree>
    <p:extLst>
      <p:ext uri="{BB962C8B-B14F-4D97-AF65-F5344CB8AC3E}">
        <p14:creationId xmlns:p14="http://schemas.microsoft.com/office/powerpoint/2010/main" val="764452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A9FFF49-C3E2-495B-9763-705B2490840D}" type="slidenum">
              <a:rPr lang="en-US" smtClean="0"/>
              <a:pPr/>
              <a:t>‹#›</a:t>
            </a:fld>
            <a:endParaRPr lang="en-US" dirty="0"/>
          </a:p>
        </p:txBody>
      </p:sp>
    </p:spTree>
    <p:extLst>
      <p:ext uri="{BB962C8B-B14F-4D97-AF65-F5344CB8AC3E}">
        <p14:creationId xmlns:p14="http://schemas.microsoft.com/office/powerpoint/2010/main" val="2781685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586575" y="6425853"/>
            <a:ext cx="605425" cy="432148"/>
          </a:xfrm>
          <a:solidFill>
            <a:schemeClr val="accent4">
              <a:lumMod val="75000"/>
            </a:schemeClr>
          </a:solidFill>
          <a:ln>
            <a:solidFill>
              <a:schemeClr val="accent2">
                <a:lumMod val="75000"/>
              </a:schemeClr>
            </a:solidFill>
          </a:ln>
        </p:spPr>
        <p:txBody>
          <a:bodyPr/>
          <a:lstStyle>
            <a:lvl1pPr algn="ctr">
              <a:defRPr sz="2400">
                <a:solidFill>
                  <a:schemeClr val="bg1"/>
                </a:solidFill>
              </a:defRPr>
            </a:lvl1pPr>
          </a:lstStyle>
          <a:p>
            <a:fld id="{E6166A39-9D77-4296-9310-549343C3A784}" type="slidenum">
              <a:rPr lang="en-US" smtClean="0"/>
              <a:pPr/>
              <a:t>‹#›</a:t>
            </a:fld>
            <a:endParaRPr lang="en-US" dirty="0"/>
          </a:p>
        </p:txBody>
      </p:sp>
      <p:sp>
        <p:nvSpPr>
          <p:cNvPr id="5" name="Rectangle 4"/>
          <p:cNvSpPr/>
          <p:nvPr userDrawn="1"/>
        </p:nvSpPr>
        <p:spPr>
          <a:xfrm>
            <a:off x="5219" y="1064713"/>
            <a:ext cx="1540701" cy="175365"/>
          </a:xfrm>
          <a:prstGeom prst="rect">
            <a:avLst/>
          </a:prstGeom>
          <a:solidFill>
            <a:srgbClr val="FF9C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userDrawn="1"/>
        </p:nvSpPr>
        <p:spPr>
          <a:xfrm>
            <a:off x="1683708" y="1064713"/>
            <a:ext cx="10513512" cy="175365"/>
          </a:xfrm>
          <a:prstGeom prst="rect">
            <a:avLst/>
          </a:prstGeom>
          <a:solidFill>
            <a:srgbClr val="FF3B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userDrawn="1"/>
        </p:nvSpPr>
        <p:spPr>
          <a:xfrm>
            <a:off x="2968668" y="6764055"/>
            <a:ext cx="184731" cy="369332"/>
          </a:xfrm>
          <a:prstGeom prst="rect">
            <a:avLst/>
          </a:prstGeom>
          <a:noFill/>
        </p:spPr>
        <p:txBody>
          <a:bodyPr wrap="none" rtlCol="0">
            <a:spAutoFit/>
          </a:bodyPr>
          <a:lstStyle/>
          <a:p>
            <a:endParaRPr lang="en-US" dirty="0"/>
          </a:p>
        </p:txBody>
      </p:sp>
      <p:sp>
        <p:nvSpPr>
          <p:cNvPr id="13" name="TextBox 12"/>
          <p:cNvSpPr txBox="1"/>
          <p:nvPr userDrawn="1"/>
        </p:nvSpPr>
        <p:spPr>
          <a:xfrm>
            <a:off x="7470130" y="0"/>
            <a:ext cx="4721870" cy="400110"/>
          </a:xfrm>
          <a:prstGeom prst="rect">
            <a:avLst/>
          </a:prstGeom>
          <a:noFill/>
        </p:spPr>
        <p:txBody>
          <a:bodyPr wrap="none" rtlCol="0">
            <a:spAutoFit/>
          </a:bodyPr>
          <a:lstStyle/>
          <a:p>
            <a:r>
              <a:rPr lang="en-US" sz="2000" b="1" cap="none" spc="50" dirty="0">
                <a:ln w="0"/>
                <a:solidFill>
                  <a:schemeClr val="bg2"/>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Department of Information Technology</a:t>
            </a: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0678" y="114156"/>
            <a:ext cx="869782" cy="869782"/>
          </a:xfrm>
          <a:prstGeom prst="rect">
            <a:avLst/>
          </a:prstGeom>
        </p:spPr>
      </p:pic>
      <p:sp>
        <p:nvSpPr>
          <p:cNvPr id="8" name="TextBox 7">
            <a:extLst>
              <a:ext uri="{FF2B5EF4-FFF2-40B4-BE49-F238E27FC236}">
                <a16:creationId xmlns:a16="http://schemas.microsoft.com/office/drawing/2014/main" xmlns="" id="{06D5713E-C490-4F42-8216-513F2ECEDC3C}"/>
              </a:ext>
            </a:extLst>
          </p:cNvPr>
          <p:cNvSpPr txBox="1"/>
          <p:nvPr userDrawn="1"/>
        </p:nvSpPr>
        <p:spPr>
          <a:xfrm>
            <a:off x="148304" y="6425853"/>
            <a:ext cx="3484224" cy="400110"/>
          </a:xfrm>
          <a:prstGeom prst="rect">
            <a:avLst/>
          </a:prstGeom>
          <a:noFill/>
        </p:spPr>
        <p:txBody>
          <a:bodyPr wrap="none" rtlCol="0">
            <a:spAutoFit/>
          </a:bodyPr>
          <a:lstStyle/>
          <a:p>
            <a:r>
              <a:rPr lang="en-US" sz="2000" b="0" i="1" cap="none" spc="50" dirty="0">
                <a:ln w="0"/>
                <a:solidFill>
                  <a:schemeClr val="accent2">
                    <a:lumMod val="20000"/>
                    <a:lumOff val="80000"/>
                  </a:schemeClr>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-------&lt;Project Title&gt;----------</a:t>
            </a:r>
          </a:p>
        </p:txBody>
      </p:sp>
    </p:spTree>
    <p:extLst>
      <p:ext uri="{BB962C8B-B14F-4D97-AF65-F5344CB8AC3E}">
        <p14:creationId xmlns:p14="http://schemas.microsoft.com/office/powerpoint/2010/main" val="3635138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A9FFF49-C3E2-495B-9763-705B2490840D}" type="slidenum">
              <a:rPr lang="en-US" smtClean="0"/>
              <a:pPr/>
              <a:t>‹#›</a:t>
            </a:fld>
            <a:endParaRPr lang="en-US" dirty="0"/>
          </a:p>
        </p:txBody>
      </p:sp>
    </p:spTree>
    <p:extLst>
      <p:ext uri="{BB962C8B-B14F-4D97-AF65-F5344CB8AC3E}">
        <p14:creationId xmlns:p14="http://schemas.microsoft.com/office/powerpoint/2010/main" val="2235021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A9FFF49-C3E2-495B-9763-705B2490840D}" type="slidenum">
              <a:rPr lang="en-US" smtClean="0"/>
              <a:pPr/>
              <a:t>‹#›</a:t>
            </a:fld>
            <a:endParaRPr lang="en-US" dirty="0"/>
          </a:p>
        </p:txBody>
      </p:sp>
    </p:spTree>
    <p:extLst>
      <p:ext uri="{BB962C8B-B14F-4D97-AF65-F5344CB8AC3E}">
        <p14:creationId xmlns:p14="http://schemas.microsoft.com/office/powerpoint/2010/main" val="1319760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9FFF49-C3E2-495B-9763-705B2490840D}" type="slidenum">
              <a:rPr lang="en-US" smtClean="0"/>
              <a:pPr/>
              <a:t>‹#›</a:t>
            </a:fld>
            <a:endParaRPr lang="en-US" dirty="0"/>
          </a:p>
        </p:txBody>
      </p:sp>
    </p:spTree>
    <p:extLst>
      <p:ext uri="{BB962C8B-B14F-4D97-AF65-F5344CB8AC3E}">
        <p14:creationId xmlns:p14="http://schemas.microsoft.com/office/powerpoint/2010/main" val="38902825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8492" y="5486292"/>
            <a:ext cx="1725602" cy="989684"/>
          </a:xfrm>
          <a:custGeom>
            <a:avLst/>
            <a:gdLst/>
            <a:ahLst/>
            <a:cxnLst/>
            <a:rect l="l" t="t" r="r" b="b"/>
            <a:pathLst>
              <a:path w="1727200" h="990600">
                <a:moveTo>
                  <a:pt x="1726692" y="0"/>
                </a:moveTo>
                <a:lnTo>
                  <a:pt x="0" y="0"/>
                </a:lnTo>
                <a:lnTo>
                  <a:pt x="0" y="990587"/>
                </a:lnTo>
                <a:lnTo>
                  <a:pt x="1726692" y="990587"/>
                </a:lnTo>
                <a:lnTo>
                  <a:pt x="1726692" y="0"/>
                </a:lnTo>
                <a:close/>
              </a:path>
            </a:pathLst>
          </a:custGeom>
          <a:solidFill>
            <a:srgbClr val="FF6A47"/>
          </a:solidFill>
        </p:spPr>
        <p:txBody>
          <a:bodyPr wrap="square" lIns="0" tIns="0" rIns="0" bIns="0" rtlCol="0"/>
          <a:lstStyle/>
          <a:p>
            <a:endParaRPr sz="1798" dirty="0">
              <a:solidFill>
                <a:srgbClr val="FF3300"/>
              </a:solidFill>
            </a:endParaRPr>
          </a:p>
        </p:txBody>
      </p:sp>
      <p:sp>
        <p:nvSpPr>
          <p:cNvPr id="3" name="object 3"/>
          <p:cNvSpPr/>
          <p:nvPr/>
        </p:nvSpPr>
        <p:spPr>
          <a:xfrm>
            <a:off x="1832748" y="5491944"/>
            <a:ext cx="10352344" cy="989684"/>
          </a:xfrm>
          <a:custGeom>
            <a:avLst/>
            <a:gdLst/>
            <a:ahLst/>
            <a:cxnLst/>
            <a:rect l="l" t="t" r="r" b="b"/>
            <a:pathLst>
              <a:path w="10361930" h="990600">
                <a:moveTo>
                  <a:pt x="10361676" y="0"/>
                </a:moveTo>
                <a:lnTo>
                  <a:pt x="0" y="0"/>
                </a:lnTo>
                <a:lnTo>
                  <a:pt x="0" y="990587"/>
                </a:lnTo>
                <a:lnTo>
                  <a:pt x="10361676" y="990587"/>
                </a:lnTo>
                <a:lnTo>
                  <a:pt x="10361676" y="0"/>
                </a:lnTo>
                <a:close/>
              </a:path>
            </a:pathLst>
          </a:custGeom>
          <a:solidFill>
            <a:srgbClr val="FF3B0D"/>
          </a:solidFill>
        </p:spPr>
        <p:txBody>
          <a:bodyPr wrap="square" lIns="0" tIns="0" rIns="0" bIns="0" rtlCol="0"/>
          <a:lstStyle/>
          <a:p>
            <a:endParaRPr sz="1798" dirty="0"/>
          </a:p>
        </p:txBody>
      </p:sp>
      <p:sp>
        <p:nvSpPr>
          <p:cNvPr id="5" name="object 5"/>
          <p:cNvSpPr txBox="1"/>
          <p:nvPr/>
        </p:nvSpPr>
        <p:spPr>
          <a:xfrm>
            <a:off x="1832748" y="5486292"/>
            <a:ext cx="10248949" cy="764786"/>
          </a:xfrm>
          <a:prstGeom prst="rect">
            <a:avLst/>
          </a:prstGeom>
        </p:spPr>
        <p:txBody>
          <a:bodyPr vert="horz" wrap="square" lIns="0" tIns="178270" rIns="0" bIns="0" rtlCol="0">
            <a:spAutoFit/>
          </a:bodyPr>
          <a:lstStyle/>
          <a:p>
            <a:pPr algn="ctr">
              <a:spcBef>
                <a:spcPts val="1743"/>
              </a:spcBef>
            </a:pPr>
            <a:r>
              <a:rPr lang="en-US" sz="3800" b="1" spc="-30" dirty="0">
                <a:solidFill>
                  <a:srgbClr val="FFFFFF"/>
                </a:solidFill>
                <a:latin typeface="Times New Roman" panose="02020603050405020304" pitchFamily="18" charset="0"/>
                <a:cs typeface="Times New Roman" panose="02020603050405020304" pitchFamily="18" charset="0"/>
              </a:rPr>
              <a:t>Aditya College of</a:t>
            </a:r>
            <a:r>
              <a:rPr lang="en-US" sz="3800" spc="-30" dirty="0">
                <a:solidFill>
                  <a:srgbClr val="FFFFFF"/>
                </a:solidFill>
                <a:latin typeface="Times New Roman" panose="02020603050405020304" pitchFamily="18" charset="0"/>
                <a:cs typeface="Times New Roman" panose="02020603050405020304" pitchFamily="18" charset="0"/>
              </a:rPr>
              <a:t> </a:t>
            </a:r>
            <a:r>
              <a:rPr lang="en-US" sz="3800" b="1" spc="-30" dirty="0">
                <a:solidFill>
                  <a:srgbClr val="FFFFFF"/>
                </a:solidFill>
                <a:latin typeface="Times New Roman" panose="02020603050405020304" pitchFamily="18" charset="0"/>
                <a:cs typeface="Times New Roman" panose="02020603050405020304" pitchFamily="18" charset="0"/>
              </a:rPr>
              <a:t>Engineering</a:t>
            </a:r>
            <a:r>
              <a:rPr lang="en-US" sz="3800" spc="-30" dirty="0">
                <a:solidFill>
                  <a:srgbClr val="FFFFFF"/>
                </a:solidFill>
                <a:latin typeface="Times New Roman" panose="02020603050405020304" pitchFamily="18" charset="0"/>
                <a:cs typeface="Times New Roman" panose="02020603050405020304" pitchFamily="18" charset="0"/>
              </a:rPr>
              <a:t> </a:t>
            </a:r>
            <a:r>
              <a:rPr lang="en-US" sz="3800" b="1" spc="-30" dirty="0">
                <a:solidFill>
                  <a:srgbClr val="FFFFFF"/>
                </a:solidFill>
                <a:latin typeface="Times New Roman" panose="02020603050405020304" pitchFamily="18" charset="0"/>
                <a:cs typeface="Times New Roman" panose="02020603050405020304" pitchFamily="18" charset="0"/>
              </a:rPr>
              <a:t>&amp; Technology (A)</a:t>
            </a:r>
            <a:endParaRPr lang="en-US" sz="3800" b="1" spc="-3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40" y="1"/>
            <a:ext cx="1423916" cy="1423916"/>
          </a:xfrm>
          <a:prstGeom prst="rect">
            <a:avLst/>
          </a:prstGeom>
        </p:spPr>
      </p:pic>
      <p:sp>
        <p:nvSpPr>
          <p:cNvPr id="7" name="object 5">
            <a:extLst>
              <a:ext uri="{FF2B5EF4-FFF2-40B4-BE49-F238E27FC236}">
                <a16:creationId xmlns:a16="http://schemas.microsoft.com/office/drawing/2014/main" xmlns="" id="{E1459F07-A484-3B41-9DF3-A8D3AB45012C}"/>
              </a:ext>
            </a:extLst>
          </p:cNvPr>
          <p:cNvSpPr txBox="1"/>
          <p:nvPr/>
        </p:nvSpPr>
        <p:spPr>
          <a:xfrm>
            <a:off x="18492" y="1094595"/>
            <a:ext cx="11881587" cy="1467543"/>
          </a:xfrm>
          <a:prstGeom prst="rect">
            <a:avLst/>
          </a:prstGeom>
        </p:spPr>
        <p:txBody>
          <a:bodyPr vert="horz" wrap="square" lIns="0" tIns="178270" rIns="0" bIns="0" rtlCol="0">
            <a:spAutoFit/>
          </a:bodyPr>
          <a:lstStyle/>
          <a:p>
            <a:pPr algn="ctr"/>
            <a:r>
              <a:rPr lang="en-US" dirty="0"/>
              <a:t>              </a:t>
            </a:r>
            <a:r>
              <a:rPr lang="en-US" b="1" dirty="0"/>
              <a:t>THE CHRONIC KIDNEY DISEASE PREDICTION AND DIET RECOMMENDATION SYSTEM USING</a:t>
            </a:r>
          </a:p>
          <a:p>
            <a:pPr algn="ctr"/>
            <a:r>
              <a:rPr lang="en-US" b="1" dirty="0"/>
              <a:t> MACHINE LEARNING TECHNIQUES</a:t>
            </a:r>
          </a:p>
          <a:p>
            <a:endParaRPr lang="en-US" dirty="0"/>
          </a:p>
          <a:p>
            <a:pPr marL="25377" algn="ctr">
              <a:spcBef>
                <a:spcPts val="1404"/>
              </a:spcBef>
            </a:pPr>
            <a:endParaRPr lang="en-US" b="1" spc="-1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8" name="object 5">
            <a:extLst>
              <a:ext uri="{FF2B5EF4-FFF2-40B4-BE49-F238E27FC236}">
                <a16:creationId xmlns:a16="http://schemas.microsoft.com/office/drawing/2014/main" xmlns="" id="{77131B94-1C63-419A-9828-E6BF79DBFCC9}"/>
              </a:ext>
            </a:extLst>
          </p:cNvPr>
          <p:cNvSpPr txBox="1"/>
          <p:nvPr/>
        </p:nvSpPr>
        <p:spPr>
          <a:xfrm>
            <a:off x="2850776" y="4835552"/>
            <a:ext cx="7301753" cy="641676"/>
          </a:xfrm>
          <a:prstGeom prst="rect">
            <a:avLst/>
          </a:prstGeom>
        </p:spPr>
        <p:txBody>
          <a:bodyPr vert="horz" wrap="square" lIns="0" tIns="178270" rIns="0" bIns="0" rtlCol="0">
            <a:spAutoFit/>
          </a:bodyPr>
          <a:lstStyle/>
          <a:p>
            <a:pPr marL="25377" algn="ctr">
              <a:spcBef>
                <a:spcPts val="1404"/>
              </a:spcBef>
            </a:pPr>
            <a:r>
              <a:rPr lang="en-US" sz="3000" b="1" spc="-10" dirty="0">
                <a:solidFill>
                  <a:schemeClr val="accent5">
                    <a:lumMod val="50000"/>
                  </a:schemeClr>
                </a:solidFill>
                <a:latin typeface="Times New Roman" panose="02020603050405020304" pitchFamily="18" charset="0"/>
                <a:cs typeface="Times New Roman" panose="02020603050405020304" pitchFamily="18" charset="0"/>
              </a:rPr>
              <a:t>Department of AIML</a:t>
            </a:r>
          </a:p>
        </p:txBody>
      </p:sp>
      <p:graphicFrame>
        <p:nvGraphicFramePr>
          <p:cNvPr id="6" name="Table 5">
            <a:extLst>
              <a:ext uri="{FF2B5EF4-FFF2-40B4-BE49-F238E27FC236}">
                <a16:creationId xmlns:a16="http://schemas.microsoft.com/office/drawing/2014/main" xmlns="" id="{B23578DA-EC16-4672-B765-9EE79022C7D3}"/>
              </a:ext>
            </a:extLst>
          </p:cNvPr>
          <p:cNvGraphicFramePr>
            <a:graphicFrameLocks noGrp="1"/>
          </p:cNvGraphicFramePr>
          <p:nvPr>
            <p:extLst>
              <p:ext uri="{D42A27DB-BD31-4B8C-83A1-F6EECF244321}">
                <p14:modId xmlns:p14="http://schemas.microsoft.com/office/powerpoint/2010/main" val="440117821"/>
              </p:ext>
            </p:extLst>
          </p:nvPr>
        </p:nvGraphicFramePr>
        <p:xfrm>
          <a:off x="2529839" y="1904392"/>
          <a:ext cx="7301753" cy="2931160"/>
        </p:xfrm>
        <a:graphic>
          <a:graphicData uri="http://schemas.openxmlformats.org/drawingml/2006/table">
            <a:tbl>
              <a:tblPr firstRow="1" bandRow="1">
                <a:tableStyleId>{5940675A-B579-460E-94D1-54222C63F5DA}</a:tableStyleId>
              </a:tblPr>
              <a:tblGrid>
                <a:gridCol w="3689423">
                  <a:extLst>
                    <a:ext uri="{9D8B030D-6E8A-4147-A177-3AD203B41FA5}">
                      <a16:colId xmlns:a16="http://schemas.microsoft.com/office/drawing/2014/main" xmlns="" val="703104325"/>
                    </a:ext>
                  </a:extLst>
                </a:gridCol>
                <a:gridCol w="3612330">
                  <a:extLst>
                    <a:ext uri="{9D8B030D-6E8A-4147-A177-3AD203B41FA5}">
                      <a16:colId xmlns:a16="http://schemas.microsoft.com/office/drawing/2014/main" xmlns="" val="2646377843"/>
                    </a:ext>
                  </a:extLst>
                </a:gridCol>
              </a:tblGrid>
              <a:tr h="370840">
                <a:tc>
                  <a:txBody>
                    <a:bodyPr/>
                    <a:lstStyle/>
                    <a:p>
                      <a:pPr algn="ctr"/>
                      <a:r>
                        <a:rPr lang="en-US" b="1" dirty="0">
                          <a:solidFill>
                            <a:schemeClr val="accent1">
                              <a:lumMod val="50000"/>
                            </a:schemeClr>
                          </a:solidFill>
                          <a:latin typeface="Times New Roman" panose="02020603050405020304" pitchFamily="18" charset="0"/>
                          <a:cs typeface="Times New Roman" panose="02020603050405020304" pitchFamily="18" charset="0"/>
                        </a:rPr>
                        <a:t>Project Associates</a:t>
                      </a:r>
                    </a:p>
                  </a:txBody>
                  <a:tcPr/>
                </a:tc>
                <a:tc>
                  <a:txBody>
                    <a:bodyPr/>
                    <a:lstStyle/>
                    <a:p>
                      <a:pPr algn="ctr"/>
                      <a:r>
                        <a:rPr lang="en-US" b="1" dirty="0">
                          <a:solidFill>
                            <a:schemeClr val="accent1">
                              <a:lumMod val="50000"/>
                            </a:schemeClr>
                          </a:solidFill>
                          <a:latin typeface="Times New Roman" panose="02020603050405020304" pitchFamily="18" charset="0"/>
                          <a:cs typeface="Times New Roman" panose="02020603050405020304" pitchFamily="18" charset="0"/>
                        </a:rPr>
                        <a:t>Project Guide</a:t>
                      </a:r>
                    </a:p>
                  </a:txBody>
                  <a:tcPr/>
                </a:tc>
                <a:extLst>
                  <a:ext uri="{0D108BD9-81ED-4DB2-BD59-A6C34878D82A}">
                    <a16:rowId xmlns:a16="http://schemas.microsoft.com/office/drawing/2014/main" xmlns="" val="4252007421"/>
                  </a:ext>
                </a:extLst>
              </a:tr>
              <a:tr h="370840">
                <a:tc>
                  <a:txBody>
                    <a:bodyPr/>
                    <a:lstStyle/>
                    <a:p>
                      <a:pPr algn="ctr"/>
                      <a:r>
                        <a:rPr lang="en-US" dirty="0">
                          <a:solidFill>
                            <a:schemeClr val="accent2">
                              <a:lumMod val="75000"/>
                            </a:schemeClr>
                          </a:solidFill>
                          <a:latin typeface="Times New Roman" panose="02020603050405020304" pitchFamily="18" charset="0"/>
                          <a:cs typeface="Times New Roman" panose="02020603050405020304" pitchFamily="18" charset="0"/>
                        </a:rPr>
                        <a:t>21MH1A4203</a:t>
                      </a:r>
                    </a:p>
                    <a:p>
                      <a:pPr algn="ctr"/>
                      <a:r>
                        <a:rPr lang="en-US" dirty="0">
                          <a:solidFill>
                            <a:schemeClr val="accent2">
                              <a:lumMod val="75000"/>
                            </a:schemeClr>
                          </a:solidFill>
                          <a:latin typeface="Times New Roman" panose="02020603050405020304" pitchFamily="18" charset="0"/>
                          <a:cs typeface="Times New Roman" panose="02020603050405020304" pitchFamily="18" charset="0"/>
                        </a:rPr>
                        <a:t>A</a:t>
                      </a:r>
                      <a:r>
                        <a:rPr lang="en-US" baseline="0" dirty="0">
                          <a:solidFill>
                            <a:schemeClr val="accent2">
                              <a:lumMod val="75000"/>
                            </a:schemeClr>
                          </a:solidFill>
                          <a:latin typeface="Times New Roman" panose="02020603050405020304" pitchFamily="18" charset="0"/>
                          <a:cs typeface="Times New Roman" panose="02020603050405020304" pitchFamily="18" charset="0"/>
                        </a:rPr>
                        <a:t>.Y.R.Nikshiptha</a:t>
                      </a:r>
                      <a:endParaRPr lang="en-US" dirty="0">
                        <a:solidFill>
                          <a:schemeClr val="accent2">
                            <a:lumMod val="75000"/>
                          </a:schemeClr>
                        </a:solidFill>
                        <a:latin typeface="Times New Roman" panose="02020603050405020304" pitchFamily="18" charset="0"/>
                        <a:cs typeface="Times New Roman" panose="02020603050405020304" pitchFamily="18" charset="0"/>
                      </a:endParaRPr>
                    </a:p>
                  </a:txBody>
                  <a:tcPr/>
                </a:tc>
                <a:tc row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err="1">
                          <a:solidFill>
                            <a:schemeClr val="accent2">
                              <a:lumMod val="75000"/>
                            </a:schemeClr>
                          </a:solidFill>
                          <a:latin typeface="Times New Roman" panose="02020603050405020304" pitchFamily="18" charset="0"/>
                          <a:cs typeface="Times New Roman" panose="02020603050405020304" pitchFamily="18" charset="0"/>
                        </a:rPr>
                        <a:t>K.N.S.K.Santhosh,</a:t>
                      </a:r>
                      <a:r>
                        <a:rPr lang="en-US" sz="1100" dirty="0" err="1">
                          <a:solidFill>
                            <a:schemeClr val="accent2">
                              <a:lumMod val="75000"/>
                            </a:schemeClr>
                          </a:solidFill>
                          <a:latin typeface="Times New Roman" panose="02020603050405020304" pitchFamily="18" charset="0"/>
                          <a:cs typeface="Times New Roman" panose="02020603050405020304" pitchFamily="18" charset="0"/>
                        </a:rPr>
                        <a:t>M.Tech</a:t>
                      </a:r>
                      <a:r>
                        <a:rPr lang="en-US" sz="1100" dirty="0">
                          <a:solidFill>
                            <a:schemeClr val="accent2">
                              <a:lumMod val="75000"/>
                            </a:schemeClr>
                          </a:solidFill>
                          <a:latin typeface="Times New Roman" panose="02020603050405020304" pitchFamily="18" charset="0"/>
                          <a:cs typeface="Times New Roman" panose="02020603050405020304" pitchFamily="18" charset="0"/>
                        </a:rPr>
                        <a:t>,(Ph.D.)</a:t>
                      </a:r>
                    </a:p>
                    <a:p>
                      <a:pPr marL="0" marR="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accent2">
                              <a:lumMod val="75000"/>
                            </a:schemeClr>
                          </a:solidFill>
                          <a:latin typeface="Times New Roman" panose="02020603050405020304" pitchFamily="18" charset="0"/>
                          <a:cs typeface="Times New Roman" panose="02020603050405020304" pitchFamily="18" charset="0"/>
                        </a:rPr>
                        <a:t>Assistant professor</a:t>
                      </a:r>
                    </a:p>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chemeClr val="accent2">
                              <a:lumMod val="75000"/>
                            </a:schemeClr>
                          </a:solidFill>
                          <a:latin typeface="Times New Roman" panose="02020603050405020304" pitchFamily="18" charset="0"/>
                          <a:cs typeface="Times New Roman" panose="02020603050405020304" pitchFamily="18" charset="0"/>
                        </a:rPr>
                        <a:t>CSE(AIML&amp;IOT</a:t>
                      </a:r>
                      <a:r>
                        <a:rPr lang="en-US" dirty="0">
                          <a:solidFill>
                            <a:schemeClr val="accent2">
                              <a:lumMod val="75000"/>
                            </a:schemeClr>
                          </a:solidFill>
                          <a:latin typeface="Times New Roman" panose="02020603050405020304" pitchFamily="18" charset="0"/>
                          <a:cs typeface="Times New Roman" panose="02020603050405020304" pitchFamily="18" charset="0"/>
                        </a:rPr>
                        <a:t>)</a:t>
                      </a:r>
                    </a:p>
                  </a:txBody>
                  <a:tcPr anchor="ctr"/>
                </a:tc>
                <a:extLst>
                  <a:ext uri="{0D108BD9-81ED-4DB2-BD59-A6C34878D82A}">
                    <a16:rowId xmlns:a16="http://schemas.microsoft.com/office/drawing/2014/main" xmlns="" val="3642621779"/>
                  </a:ext>
                </a:extLst>
              </a:tr>
              <a:tr h="370840">
                <a:tc>
                  <a:txBody>
                    <a:bodyPr/>
                    <a:lstStyle/>
                    <a:p>
                      <a:pPr algn="ctr"/>
                      <a:r>
                        <a:rPr lang="en-US" dirty="0">
                          <a:solidFill>
                            <a:schemeClr val="accent2">
                              <a:lumMod val="75000"/>
                            </a:schemeClr>
                          </a:solidFill>
                          <a:latin typeface="Times New Roman" panose="02020603050405020304" pitchFamily="18" charset="0"/>
                          <a:cs typeface="Times New Roman" panose="02020603050405020304" pitchFamily="18" charset="0"/>
                        </a:rPr>
                        <a:t>21MH1A4229</a:t>
                      </a:r>
                    </a:p>
                    <a:p>
                      <a:pPr algn="ctr"/>
                      <a:r>
                        <a:rPr lang="en-US" dirty="0">
                          <a:solidFill>
                            <a:schemeClr val="accent2">
                              <a:lumMod val="75000"/>
                            </a:schemeClr>
                          </a:solidFill>
                          <a:latin typeface="Times New Roman" panose="02020603050405020304" pitchFamily="18" charset="0"/>
                          <a:cs typeface="Times New Roman" panose="02020603050405020304" pitchFamily="18" charset="0"/>
                        </a:rPr>
                        <a:t>K.Sri Lalitha</a:t>
                      </a:r>
                    </a:p>
                  </a:txBody>
                  <a:tcPr/>
                </a:tc>
                <a:tc vMerge="1">
                  <a:txBody>
                    <a:bodyPr/>
                    <a:lstStyle/>
                    <a:p>
                      <a:pPr algn="ct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219976359"/>
                  </a:ext>
                </a:extLst>
              </a:tr>
              <a:tr h="370840">
                <a:tc>
                  <a:txBody>
                    <a:bodyPr/>
                    <a:lstStyle/>
                    <a:p>
                      <a:pPr algn="ctr"/>
                      <a:r>
                        <a:rPr lang="en-US" dirty="0">
                          <a:solidFill>
                            <a:schemeClr val="accent2">
                              <a:lumMod val="75000"/>
                            </a:schemeClr>
                          </a:solidFill>
                          <a:latin typeface="Times New Roman" panose="02020603050405020304" pitchFamily="18" charset="0"/>
                          <a:cs typeface="Times New Roman" panose="02020603050405020304" pitchFamily="18" charset="0"/>
                        </a:rPr>
                        <a:t>21MH1A4237</a:t>
                      </a:r>
                    </a:p>
                    <a:p>
                      <a:pPr algn="ctr"/>
                      <a:r>
                        <a:rPr lang="en-US" dirty="0">
                          <a:solidFill>
                            <a:schemeClr val="accent2">
                              <a:lumMod val="75000"/>
                            </a:schemeClr>
                          </a:solidFill>
                          <a:latin typeface="Times New Roman" panose="02020603050405020304" pitchFamily="18" charset="0"/>
                          <a:cs typeface="Times New Roman" panose="02020603050405020304" pitchFamily="18" charset="0"/>
                        </a:rPr>
                        <a:t>N.Samuel</a:t>
                      </a:r>
                      <a:r>
                        <a:rPr lang="en-US" baseline="0" dirty="0">
                          <a:solidFill>
                            <a:schemeClr val="accent2">
                              <a:lumMod val="75000"/>
                            </a:schemeClr>
                          </a:solidFill>
                          <a:latin typeface="Times New Roman" panose="02020603050405020304" pitchFamily="18" charset="0"/>
                          <a:cs typeface="Times New Roman" panose="02020603050405020304" pitchFamily="18" charset="0"/>
                        </a:rPr>
                        <a:t> Satya Paul</a:t>
                      </a:r>
                      <a:endParaRPr lang="en-US" dirty="0">
                        <a:solidFill>
                          <a:schemeClr val="accent2">
                            <a:lumMod val="75000"/>
                          </a:schemeClr>
                        </a:solidFill>
                        <a:latin typeface="Times New Roman" panose="02020603050405020304" pitchFamily="18" charset="0"/>
                        <a:cs typeface="Times New Roman" panose="02020603050405020304" pitchFamily="18" charset="0"/>
                      </a:endParaRPr>
                    </a:p>
                  </a:txBody>
                  <a:tcPr/>
                </a:tc>
                <a:tc vMerge="1">
                  <a:txBody>
                    <a:bodyPr/>
                    <a:lstStyle/>
                    <a:p>
                      <a:pPr algn="ct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617967663"/>
                  </a:ext>
                </a:extLst>
              </a:tr>
              <a:tr h="370840">
                <a:tc>
                  <a:txBody>
                    <a:bodyPr/>
                    <a:lstStyle/>
                    <a:p>
                      <a:pPr algn="ctr"/>
                      <a:r>
                        <a:rPr lang="en-US" dirty="0">
                          <a:solidFill>
                            <a:schemeClr val="accent2">
                              <a:lumMod val="75000"/>
                            </a:schemeClr>
                          </a:solidFill>
                          <a:latin typeface="Times New Roman" panose="02020603050405020304" pitchFamily="18" charset="0"/>
                          <a:cs typeface="Times New Roman" panose="02020603050405020304" pitchFamily="18" charset="0"/>
                        </a:rPr>
                        <a:t>21MH1A4213</a:t>
                      </a:r>
                    </a:p>
                    <a:p>
                      <a:pPr algn="ctr"/>
                      <a:r>
                        <a:rPr lang="en-US" dirty="0">
                          <a:solidFill>
                            <a:schemeClr val="accent2">
                              <a:lumMod val="75000"/>
                            </a:schemeClr>
                          </a:solidFill>
                          <a:latin typeface="Times New Roman" panose="02020603050405020304" pitchFamily="18" charset="0"/>
                          <a:cs typeface="Times New Roman" panose="02020603050405020304" pitchFamily="18" charset="0"/>
                        </a:rPr>
                        <a:t>G.Akash Kumar</a:t>
                      </a:r>
                    </a:p>
                  </a:txBody>
                  <a:tcPr/>
                </a:tc>
                <a:tc vMerge="1">
                  <a:txBody>
                    <a:bodyPr/>
                    <a:lstStyle/>
                    <a:p>
                      <a:pPr algn="ct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104625816"/>
                  </a:ext>
                </a:extLst>
              </a:tr>
            </a:tbl>
          </a:graphicData>
        </a:graphic>
      </p:graphicFrame>
    </p:spTree>
    <p:extLst>
      <p:ext uri="{BB962C8B-B14F-4D97-AF65-F5344CB8AC3E}">
        <p14:creationId xmlns:p14="http://schemas.microsoft.com/office/powerpoint/2010/main" val="726251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0D8FCBDC-ECE1-2C02-94CD-E7E2C53630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579BDA3A-15FB-4F53-2714-27728D2D6343}"/>
              </a:ext>
            </a:extLst>
          </p:cNvPr>
          <p:cNvSpPr>
            <a:spLocks noGrp="1"/>
          </p:cNvSpPr>
          <p:nvPr>
            <p:ph type="title"/>
          </p:nvPr>
        </p:nvSpPr>
        <p:spPr>
          <a:xfrm>
            <a:off x="838199" y="727646"/>
            <a:ext cx="10723706" cy="468078"/>
          </a:xfrm>
        </p:spPr>
        <p:txBody>
          <a:bodyPr>
            <a:normAutofit fontScale="90000"/>
          </a:bodyPr>
          <a:lstStyle/>
          <a:p>
            <a:r>
              <a:rPr lang="en-IN" b="1" dirty="0"/>
              <a:t>Classification Algorithms</a:t>
            </a:r>
          </a:p>
        </p:txBody>
      </p:sp>
      <p:sp>
        <p:nvSpPr>
          <p:cNvPr id="3" name="Content Placeholder 2">
            <a:extLst>
              <a:ext uri="{FF2B5EF4-FFF2-40B4-BE49-F238E27FC236}">
                <a16:creationId xmlns:a16="http://schemas.microsoft.com/office/drawing/2014/main" xmlns="" id="{C7F44F76-9403-AE76-B156-7639977A3DAA}"/>
              </a:ext>
            </a:extLst>
          </p:cNvPr>
          <p:cNvSpPr>
            <a:spLocks noGrp="1"/>
          </p:cNvSpPr>
          <p:nvPr>
            <p:ph idx="1"/>
          </p:nvPr>
        </p:nvSpPr>
        <p:spPr>
          <a:xfrm>
            <a:off x="838199" y="1962223"/>
            <a:ext cx="10723705" cy="4214740"/>
          </a:xfrm>
        </p:spPr>
        <p:txBody>
          <a:bodyPr>
            <a:normAutofit/>
          </a:bodyPr>
          <a:lstStyle/>
          <a:p>
            <a:r>
              <a:rPr lang="en-US" sz="2400" b="1" dirty="0">
                <a:latin typeface="Times New Roman" pitchFamily="18" charset="0"/>
                <a:cs typeface="Times New Roman" pitchFamily="18" charset="0"/>
              </a:rPr>
              <a:t>Random Forest</a:t>
            </a:r>
            <a:r>
              <a:rPr lang="en-US" sz="2400" dirty="0">
                <a:latin typeface="Times New Roman" pitchFamily="18" charset="0"/>
                <a:cs typeface="Times New Roman" pitchFamily="18" charset="0"/>
              </a:rPr>
              <a:t>:</a:t>
            </a:r>
          </a:p>
          <a:p>
            <a:pPr marL="0" indent="0">
              <a:buNone/>
            </a:pPr>
            <a:r>
              <a:rPr lang="en-US" sz="2400" dirty="0">
                <a:latin typeface="Times New Roman" pitchFamily="18" charset="0"/>
                <a:cs typeface="Times New Roman" pitchFamily="18" charset="0"/>
              </a:rPr>
              <a:t>An ensemble of decision trees trained on different data samples and features.</a:t>
            </a:r>
          </a:p>
          <a:p>
            <a:r>
              <a:rPr lang="en-US" sz="2400" b="1" dirty="0">
                <a:latin typeface="Times New Roman" pitchFamily="18" charset="0"/>
                <a:cs typeface="Times New Roman" pitchFamily="18" charset="0"/>
              </a:rPr>
              <a:t>Gaussian Naive Bayes</a:t>
            </a:r>
            <a:r>
              <a:rPr lang="en-US" sz="2400" dirty="0">
                <a:latin typeface="Times New Roman" pitchFamily="18" charset="0"/>
                <a:cs typeface="Times New Roman" pitchFamily="18" charset="0"/>
              </a:rPr>
              <a:t>:</a:t>
            </a:r>
          </a:p>
          <a:p>
            <a:pPr marL="0" indent="0">
              <a:buNone/>
            </a:pPr>
            <a:r>
              <a:rPr lang="en-US" sz="2400" dirty="0">
                <a:latin typeface="Times New Roman" pitchFamily="18" charset="0"/>
                <a:cs typeface="Times New Roman" pitchFamily="18" charset="0"/>
              </a:rPr>
              <a:t>A probabilistic model using Bayes' theorem and assuming feature independence.</a:t>
            </a:r>
          </a:p>
          <a:p>
            <a:r>
              <a:rPr lang="en-US" sz="2400" b="1" dirty="0">
                <a:latin typeface="Times New Roman" pitchFamily="18" charset="0"/>
                <a:cs typeface="Times New Roman" pitchFamily="18" charset="0"/>
              </a:rPr>
              <a:t>K-Nearest Neighbors (KNN)</a:t>
            </a:r>
            <a:r>
              <a:rPr lang="en-US" sz="2400" dirty="0">
                <a:latin typeface="Times New Roman" pitchFamily="18" charset="0"/>
                <a:cs typeface="Times New Roman" pitchFamily="18" charset="0"/>
              </a:rPr>
              <a:t>:</a:t>
            </a:r>
          </a:p>
          <a:p>
            <a:pPr marL="0" indent="0">
              <a:buNone/>
            </a:pPr>
            <a:r>
              <a:rPr lang="en-US" sz="2400" dirty="0">
                <a:latin typeface="Times New Roman" pitchFamily="18" charset="0"/>
                <a:cs typeface="Times New Roman" pitchFamily="18" charset="0"/>
              </a:rPr>
              <a:t>Classifies data points based on the majority class of their k-nearest neighbors.</a:t>
            </a:r>
          </a:p>
          <a:p>
            <a:r>
              <a:rPr lang="en-US" sz="2400" b="1" dirty="0">
                <a:latin typeface="Times New Roman" pitchFamily="18" charset="0"/>
                <a:cs typeface="Times New Roman" pitchFamily="18" charset="0"/>
              </a:rPr>
              <a:t>Support Vector Machine (SVM)</a:t>
            </a:r>
            <a:r>
              <a:rPr lang="en-US" sz="2400" dirty="0">
                <a:latin typeface="Times New Roman" pitchFamily="18" charset="0"/>
                <a:cs typeface="Times New Roman" pitchFamily="18" charset="0"/>
              </a:rPr>
              <a:t>:</a:t>
            </a:r>
          </a:p>
          <a:p>
            <a:pPr marL="0" indent="0">
              <a:buNone/>
            </a:pPr>
            <a:r>
              <a:rPr lang="en-US" sz="2400" dirty="0">
                <a:latin typeface="Times New Roman" pitchFamily="18" charset="0"/>
                <a:cs typeface="Times New Roman" pitchFamily="18" charset="0"/>
              </a:rPr>
              <a:t> Finds a </a:t>
            </a:r>
            <a:r>
              <a:rPr lang="en-US" sz="2400" dirty="0" err="1">
                <a:latin typeface="Times New Roman" pitchFamily="18" charset="0"/>
                <a:cs typeface="Times New Roman" pitchFamily="18" charset="0"/>
              </a:rPr>
              <a:t>hyperplane</a:t>
            </a:r>
            <a:r>
              <a:rPr lang="en-US" sz="2400" dirty="0">
                <a:latin typeface="Times New Roman" pitchFamily="18" charset="0"/>
                <a:cs typeface="Times New Roman" pitchFamily="18" charset="0"/>
              </a:rPr>
              <a:t> to separate data classes with maximum margin.</a:t>
            </a:r>
            <a:endParaRPr lang="en-GB" sz="2400" dirty="0">
              <a:latin typeface="Times New Roman" pitchFamily="18" charset="0"/>
              <a:cs typeface="Times New Roman" pitchFamily="18" charset="0"/>
            </a:endParaRPr>
          </a:p>
        </p:txBody>
      </p:sp>
      <p:sp>
        <p:nvSpPr>
          <p:cNvPr id="4" name="Footer Placeholder 3">
            <a:extLst>
              <a:ext uri="{FF2B5EF4-FFF2-40B4-BE49-F238E27FC236}">
                <a16:creationId xmlns:a16="http://schemas.microsoft.com/office/drawing/2014/main" xmlns="" id="{114DA8A4-5567-069A-8375-81DA40A0D178}"/>
              </a:ext>
            </a:extLst>
          </p:cNvPr>
          <p:cNvSpPr>
            <a:spLocks noGrp="1"/>
          </p:cNvSpPr>
          <p:nvPr>
            <p:ph type="ftr" sz="quarter" idx="11"/>
          </p:nvPr>
        </p:nvSpPr>
        <p:spPr>
          <a:xfrm>
            <a:off x="977462" y="6356351"/>
            <a:ext cx="10827676" cy="337526"/>
          </a:xfrm>
        </p:spPr>
        <p:txBody>
          <a:bodyPr/>
          <a:lstStyle/>
          <a:p>
            <a:r>
              <a:rPr lang="en-US" dirty="0"/>
              <a:t>THE CHRONIC KIDNEY DISEASE PREDICTION AND DIET RECOMMENDATION SYSTEM USING MACHINE LEARNING TECHNIQUES</a:t>
            </a:r>
          </a:p>
          <a:p>
            <a:endParaRPr lang="en-US" dirty="0"/>
          </a:p>
        </p:txBody>
      </p:sp>
      <p:sp>
        <p:nvSpPr>
          <p:cNvPr id="5" name="Slide Number Placeholder 4">
            <a:extLst>
              <a:ext uri="{FF2B5EF4-FFF2-40B4-BE49-F238E27FC236}">
                <a16:creationId xmlns:a16="http://schemas.microsoft.com/office/drawing/2014/main" xmlns="" id="{2FA49546-7F78-870A-0224-AD95D54D6204}"/>
              </a:ext>
            </a:extLst>
          </p:cNvPr>
          <p:cNvSpPr>
            <a:spLocks noGrp="1"/>
          </p:cNvSpPr>
          <p:nvPr>
            <p:ph type="sldNum" sz="quarter" idx="12"/>
          </p:nvPr>
        </p:nvSpPr>
        <p:spPr/>
        <p:txBody>
          <a:bodyPr/>
          <a:lstStyle/>
          <a:p>
            <a:fld id="{5A9FFF49-C3E2-495B-9763-705B2490840D}" type="slidenum">
              <a:rPr lang="en-US" smtClean="0"/>
              <a:pPr/>
              <a:t>10</a:t>
            </a:fld>
            <a:endParaRPr lang="en-US" dirty="0"/>
          </a:p>
        </p:txBody>
      </p:sp>
      <p:pic>
        <p:nvPicPr>
          <p:cNvPr id="6" name="Picture 5">
            <a:extLst>
              <a:ext uri="{FF2B5EF4-FFF2-40B4-BE49-F238E27FC236}">
                <a16:creationId xmlns:a16="http://schemas.microsoft.com/office/drawing/2014/main" xmlns="" id="{CE780A5C-134B-D5F7-8421-EA63CD108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53" y="59353"/>
            <a:ext cx="756047" cy="756047"/>
          </a:xfrm>
          <a:prstGeom prst="rect">
            <a:avLst/>
          </a:prstGeom>
        </p:spPr>
      </p:pic>
      <p:sp>
        <p:nvSpPr>
          <p:cNvPr id="7" name="TextBox 6">
            <a:extLst>
              <a:ext uri="{FF2B5EF4-FFF2-40B4-BE49-F238E27FC236}">
                <a16:creationId xmlns:a16="http://schemas.microsoft.com/office/drawing/2014/main" xmlns="" id="{41C80F3C-A713-7A8B-FE0A-AE02305EE340}"/>
              </a:ext>
            </a:extLst>
          </p:cNvPr>
          <p:cNvSpPr txBox="1"/>
          <p:nvPr/>
        </p:nvSpPr>
        <p:spPr>
          <a:xfrm>
            <a:off x="6564761" y="136525"/>
            <a:ext cx="5335052" cy="369332"/>
          </a:xfrm>
          <a:prstGeom prst="rect">
            <a:avLst/>
          </a:prstGeom>
          <a:noFill/>
        </p:spPr>
        <p:txBody>
          <a:bodyPr wrap="square" rtlCol="0">
            <a:spAutoFit/>
          </a:bodyPr>
          <a:lstStyle/>
          <a:p>
            <a:r>
              <a:rPr lang="en-IN" dirty="0">
                <a:solidFill>
                  <a:schemeClr val="accent2"/>
                </a:solidFill>
                <a:latin typeface="Cooper Black" panose="0208090404030B020404" pitchFamily="18" charset="0"/>
              </a:rPr>
              <a:t>Aditya College of Engineering &amp; Technology</a:t>
            </a:r>
          </a:p>
        </p:txBody>
      </p:sp>
      <p:sp>
        <p:nvSpPr>
          <p:cNvPr id="8" name="TextBox 7">
            <a:extLst>
              <a:ext uri="{FF2B5EF4-FFF2-40B4-BE49-F238E27FC236}">
                <a16:creationId xmlns:a16="http://schemas.microsoft.com/office/drawing/2014/main" xmlns="" id="{C8251CB5-B5EA-7F1F-94DC-4128CB4D2C31}"/>
              </a:ext>
            </a:extLst>
          </p:cNvPr>
          <p:cNvSpPr txBox="1"/>
          <p:nvPr/>
        </p:nvSpPr>
        <p:spPr>
          <a:xfrm>
            <a:off x="1154036" y="1375111"/>
            <a:ext cx="10947575" cy="226666"/>
          </a:xfrm>
          <a:prstGeom prst="rect">
            <a:avLst/>
          </a:prstGeom>
          <a:solidFill>
            <a:schemeClr val="accent2"/>
          </a:solidFill>
        </p:spPr>
        <p:txBody>
          <a:bodyPr wrap="square" rtlCol="0">
            <a:spAutoFit/>
          </a:bodyPr>
          <a:lstStyle/>
          <a:p>
            <a:endParaRPr lang="en-IN" dirty="0">
              <a:solidFill>
                <a:schemeClr val="accent2"/>
              </a:solidFill>
            </a:endParaRPr>
          </a:p>
        </p:txBody>
      </p:sp>
      <p:sp>
        <p:nvSpPr>
          <p:cNvPr id="9" name="TextBox 8">
            <a:extLst>
              <a:ext uri="{FF2B5EF4-FFF2-40B4-BE49-F238E27FC236}">
                <a16:creationId xmlns:a16="http://schemas.microsoft.com/office/drawing/2014/main" xmlns="" id="{1C8E96A3-FEB9-290C-8550-9DC34AEFFF61}"/>
              </a:ext>
            </a:extLst>
          </p:cNvPr>
          <p:cNvSpPr txBox="1"/>
          <p:nvPr/>
        </p:nvSpPr>
        <p:spPr>
          <a:xfrm>
            <a:off x="2976" y="1366885"/>
            <a:ext cx="974486" cy="234891"/>
          </a:xfrm>
          <a:prstGeom prst="rect">
            <a:avLst/>
          </a:prstGeom>
          <a:solidFill>
            <a:srgbClr val="FF9C85"/>
          </a:solidFill>
        </p:spPr>
        <p:txBody>
          <a:bodyPr wrap="square" rtlCol="0">
            <a:spAutoFit/>
          </a:bodyPr>
          <a:lstStyle/>
          <a:p>
            <a:endParaRPr lang="en-IN" dirty="0"/>
          </a:p>
        </p:txBody>
      </p:sp>
    </p:spTree>
    <p:extLst>
      <p:ext uri="{BB962C8B-B14F-4D97-AF65-F5344CB8AC3E}">
        <p14:creationId xmlns:p14="http://schemas.microsoft.com/office/powerpoint/2010/main" val="4033403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B7E4D7-303F-1EE6-C6B7-B622EE4B3EDC}"/>
              </a:ext>
            </a:extLst>
          </p:cNvPr>
          <p:cNvSpPr>
            <a:spLocks noGrp="1"/>
          </p:cNvSpPr>
          <p:nvPr>
            <p:ph type="title"/>
          </p:nvPr>
        </p:nvSpPr>
        <p:spPr>
          <a:xfrm>
            <a:off x="838199" y="727646"/>
            <a:ext cx="10723706" cy="468078"/>
          </a:xfrm>
        </p:spPr>
        <p:txBody>
          <a:bodyPr>
            <a:normAutofit fontScale="90000"/>
          </a:bodyPr>
          <a:lstStyle/>
          <a:p>
            <a:r>
              <a:rPr lang="en-IN" b="1" dirty="0"/>
              <a:t>METHODOLOGY</a:t>
            </a:r>
          </a:p>
        </p:txBody>
      </p:sp>
      <p:sp>
        <p:nvSpPr>
          <p:cNvPr id="4" name="Footer Placeholder 3">
            <a:extLst>
              <a:ext uri="{FF2B5EF4-FFF2-40B4-BE49-F238E27FC236}">
                <a16:creationId xmlns:a16="http://schemas.microsoft.com/office/drawing/2014/main" xmlns="" id="{56028F4B-D12C-E433-A8CD-E77855C36AC5}"/>
              </a:ext>
            </a:extLst>
          </p:cNvPr>
          <p:cNvSpPr>
            <a:spLocks noGrp="1"/>
          </p:cNvSpPr>
          <p:nvPr>
            <p:ph type="ftr" sz="quarter" idx="11"/>
          </p:nvPr>
        </p:nvSpPr>
        <p:spPr>
          <a:xfrm>
            <a:off x="705608" y="6345227"/>
            <a:ext cx="10780784" cy="349249"/>
          </a:xfrm>
        </p:spPr>
        <p:txBody>
          <a:bodyPr/>
          <a:lstStyle/>
          <a:p>
            <a:r>
              <a:rPr lang="en-US" dirty="0"/>
              <a:t>THE CHRONIC KIDNEY DISEASE PREDICTION AND DIET RECOMMENDATION SYSTEM USING MACHINE LEARNING TECHNIQUES</a:t>
            </a:r>
          </a:p>
        </p:txBody>
      </p:sp>
      <p:sp>
        <p:nvSpPr>
          <p:cNvPr id="5" name="Slide Number Placeholder 4">
            <a:extLst>
              <a:ext uri="{FF2B5EF4-FFF2-40B4-BE49-F238E27FC236}">
                <a16:creationId xmlns:a16="http://schemas.microsoft.com/office/drawing/2014/main" xmlns="" id="{390ABBC4-78F4-82B2-8731-38F5225079C2}"/>
              </a:ext>
            </a:extLst>
          </p:cNvPr>
          <p:cNvSpPr>
            <a:spLocks noGrp="1"/>
          </p:cNvSpPr>
          <p:nvPr>
            <p:ph type="sldNum" sz="quarter" idx="12"/>
          </p:nvPr>
        </p:nvSpPr>
        <p:spPr/>
        <p:txBody>
          <a:bodyPr/>
          <a:lstStyle/>
          <a:p>
            <a:fld id="{5A9FFF49-C3E2-495B-9763-705B2490840D}" type="slidenum">
              <a:rPr lang="en-US" smtClean="0"/>
              <a:pPr/>
              <a:t>11</a:t>
            </a:fld>
            <a:endParaRPr lang="en-US" dirty="0"/>
          </a:p>
        </p:txBody>
      </p:sp>
      <p:pic>
        <p:nvPicPr>
          <p:cNvPr id="6" name="Picture 5">
            <a:extLst>
              <a:ext uri="{FF2B5EF4-FFF2-40B4-BE49-F238E27FC236}">
                <a16:creationId xmlns:a16="http://schemas.microsoft.com/office/drawing/2014/main" xmlns="" id="{593ACDBC-9052-327B-B16C-97B395BF04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53" y="59353"/>
            <a:ext cx="756047" cy="756047"/>
          </a:xfrm>
          <a:prstGeom prst="rect">
            <a:avLst/>
          </a:prstGeom>
        </p:spPr>
      </p:pic>
      <p:sp>
        <p:nvSpPr>
          <p:cNvPr id="7" name="TextBox 6">
            <a:extLst>
              <a:ext uri="{FF2B5EF4-FFF2-40B4-BE49-F238E27FC236}">
                <a16:creationId xmlns:a16="http://schemas.microsoft.com/office/drawing/2014/main" xmlns="" id="{993AFDF0-FDA0-BEF5-C8F1-48B8EF859F4C}"/>
              </a:ext>
            </a:extLst>
          </p:cNvPr>
          <p:cNvSpPr txBox="1"/>
          <p:nvPr/>
        </p:nvSpPr>
        <p:spPr>
          <a:xfrm>
            <a:off x="6564761" y="136525"/>
            <a:ext cx="5335052" cy="369332"/>
          </a:xfrm>
          <a:prstGeom prst="rect">
            <a:avLst/>
          </a:prstGeom>
          <a:noFill/>
        </p:spPr>
        <p:txBody>
          <a:bodyPr wrap="square" rtlCol="0">
            <a:spAutoFit/>
          </a:bodyPr>
          <a:lstStyle/>
          <a:p>
            <a:r>
              <a:rPr lang="en-IN" dirty="0">
                <a:solidFill>
                  <a:schemeClr val="accent2"/>
                </a:solidFill>
                <a:latin typeface="Cooper Black" panose="0208090404030B020404" pitchFamily="18" charset="0"/>
              </a:rPr>
              <a:t>Aditya College of Engineering &amp; Technology</a:t>
            </a:r>
          </a:p>
        </p:txBody>
      </p:sp>
      <p:sp>
        <p:nvSpPr>
          <p:cNvPr id="8" name="TextBox 7">
            <a:extLst>
              <a:ext uri="{FF2B5EF4-FFF2-40B4-BE49-F238E27FC236}">
                <a16:creationId xmlns:a16="http://schemas.microsoft.com/office/drawing/2014/main" xmlns="" id="{D3D5B752-650B-59D5-42A9-49792D050DB1}"/>
              </a:ext>
            </a:extLst>
          </p:cNvPr>
          <p:cNvSpPr txBox="1"/>
          <p:nvPr/>
        </p:nvSpPr>
        <p:spPr>
          <a:xfrm>
            <a:off x="1154036" y="1375111"/>
            <a:ext cx="10947575" cy="226666"/>
          </a:xfrm>
          <a:prstGeom prst="rect">
            <a:avLst/>
          </a:prstGeom>
          <a:solidFill>
            <a:schemeClr val="accent2"/>
          </a:solidFill>
        </p:spPr>
        <p:txBody>
          <a:bodyPr wrap="square" rtlCol="0">
            <a:spAutoFit/>
          </a:bodyPr>
          <a:lstStyle/>
          <a:p>
            <a:endParaRPr lang="en-IN" dirty="0">
              <a:solidFill>
                <a:schemeClr val="accent2"/>
              </a:solidFill>
            </a:endParaRPr>
          </a:p>
        </p:txBody>
      </p:sp>
      <p:sp>
        <p:nvSpPr>
          <p:cNvPr id="9" name="TextBox 8">
            <a:extLst>
              <a:ext uri="{FF2B5EF4-FFF2-40B4-BE49-F238E27FC236}">
                <a16:creationId xmlns:a16="http://schemas.microsoft.com/office/drawing/2014/main" xmlns="" id="{2D90FD5D-C61E-2E6B-C4F7-0E5601A89CA1}"/>
              </a:ext>
            </a:extLst>
          </p:cNvPr>
          <p:cNvSpPr txBox="1"/>
          <p:nvPr/>
        </p:nvSpPr>
        <p:spPr>
          <a:xfrm>
            <a:off x="2976" y="1366885"/>
            <a:ext cx="974486" cy="234891"/>
          </a:xfrm>
          <a:prstGeom prst="rect">
            <a:avLst/>
          </a:prstGeom>
          <a:solidFill>
            <a:srgbClr val="FF9C85"/>
          </a:solidFill>
        </p:spPr>
        <p:txBody>
          <a:bodyPr wrap="square" rtlCol="0">
            <a:spAutoFit/>
          </a:bodyPr>
          <a:lstStyle/>
          <a:p>
            <a:endParaRPr lang="en-IN"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601776"/>
            <a:ext cx="8064500" cy="4743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4120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B7E4D7-303F-1EE6-C6B7-B622EE4B3EDC}"/>
              </a:ext>
            </a:extLst>
          </p:cNvPr>
          <p:cNvSpPr>
            <a:spLocks noGrp="1"/>
          </p:cNvSpPr>
          <p:nvPr>
            <p:ph type="title"/>
          </p:nvPr>
        </p:nvSpPr>
        <p:spPr>
          <a:xfrm>
            <a:off x="838199" y="727646"/>
            <a:ext cx="10723706" cy="468078"/>
          </a:xfrm>
        </p:spPr>
        <p:txBody>
          <a:bodyPr>
            <a:normAutofit fontScale="90000"/>
          </a:bodyPr>
          <a:lstStyle/>
          <a:p>
            <a:r>
              <a:rPr lang="en-IN" b="1" dirty="0"/>
              <a:t>SYSTEM ARCHITECTURE</a:t>
            </a:r>
          </a:p>
        </p:txBody>
      </p:sp>
      <p:sp>
        <p:nvSpPr>
          <p:cNvPr id="4" name="Footer Placeholder 3">
            <a:extLst>
              <a:ext uri="{FF2B5EF4-FFF2-40B4-BE49-F238E27FC236}">
                <a16:creationId xmlns:a16="http://schemas.microsoft.com/office/drawing/2014/main" xmlns="" id="{56028F4B-D12C-E433-A8CD-E77855C36AC5}"/>
              </a:ext>
            </a:extLst>
          </p:cNvPr>
          <p:cNvSpPr>
            <a:spLocks noGrp="1"/>
          </p:cNvSpPr>
          <p:nvPr>
            <p:ph type="ftr" sz="quarter" idx="11"/>
          </p:nvPr>
        </p:nvSpPr>
        <p:spPr>
          <a:xfrm>
            <a:off x="977462" y="6356350"/>
            <a:ext cx="10780784" cy="349249"/>
          </a:xfrm>
        </p:spPr>
        <p:txBody>
          <a:bodyPr/>
          <a:lstStyle/>
          <a:p>
            <a:r>
              <a:rPr lang="en-US" dirty="0"/>
              <a:t>THE CHRONIC KIDNEY DISEASE PREDICTION AND DIET RECOMMENDATION SYSTEM USING MACHINE LEARNING TECHNIQUES</a:t>
            </a:r>
          </a:p>
        </p:txBody>
      </p:sp>
      <p:sp>
        <p:nvSpPr>
          <p:cNvPr id="5" name="Slide Number Placeholder 4">
            <a:extLst>
              <a:ext uri="{FF2B5EF4-FFF2-40B4-BE49-F238E27FC236}">
                <a16:creationId xmlns:a16="http://schemas.microsoft.com/office/drawing/2014/main" xmlns="" id="{390ABBC4-78F4-82B2-8731-38F5225079C2}"/>
              </a:ext>
            </a:extLst>
          </p:cNvPr>
          <p:cNvSpPr>
            <a:spLocks noGrp="1"/>
          </p:cNvSpPr>
          <p:nvPr>
            <p:ph type="sldNum" sz="quarter" idx="12"/>
          </p:nvPr>
        </p:nvSpPr>
        <p:spPr/>
        <p:txBody>
          <a:bodyPr/>
          <a:lstStyle/>
          <a:p>
            <a:fld id="{5A9FFF49-C3E2-495B-9763-705B2490840D}" type="slidenum">
              <a:rPr lang="en-US" smtClean="0"/>
              <a:pPr/>
              <a:t>12</a:t>
            </a:fld>
            <a:endParaRPr lang="en-US" dirty="0"/>
          </a:p>
        </p:txBody>
      </p:sp>
      <p:pic>
        <p:nvPicPr>
          <p:cNvPr id="6" name="Picture 5">
            <a:extLst>
              <a:ext uri="{FF2B5EF4-FFF2-40B4-BE49-F238E27FC236}">
                <a16:creationId xmlns:a16="http://schemas.microsoft.com/office/drawing/2014/main" xmlns="" id="{593ACDBC-9052-327B-B16C-97B395BF04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53" y="59353"/>
            <a:ext cx="756047" cy="756047"/>
          </a:xfrm>
          <a:prstGeom prst="rect">
            <a:avLst/>
          </a:prstGeom>
        </p:spPr>
      </p:pic>
      <p:sp>
        <p:nvSpPr>
          <p:cNvPr id="7" name="TextBox 6">
            <a:extLst>
              <a:ext uri="{FF2B5EF4-FFF2-40B4-BE49-F238E27FC236}">
                <a16:creationId xmlns:a16="http://schemas.microsoft.com/office/drawing/2014/main" xmlns="" id="{993AFDF0-FDA0-BEF5-C8F1-48B8EF859F4C}"/>
              </a:ext>
            </a:extLst>
          </p:cNvPr>
          <p:cNvSpPr txBox="1"/>
          <p:nvPr/>
        </p:nvSpPr>
        <p:spPr>
          <a:xfrm>
            <a:off x="6564761" y="136525"/>
            <a:ext cx="5335052" cy="369332"/>
          </a:xfrm>
          <a:prstGeom prst="rect">
            <a:avLst/>
          </a:prstGeom>
          <a:noFill/>
        </p:spPr>
        <p:txBody>
          <a:bodyPr wrap="square" rtlCol="0">
            <a:spAutoFit/>
          </a:bodyPr>
          <a:lstStyle/>
          <a:p>
            <a:r>
              <a:rPr lang="en-IN" dirty="0">
                <a:solidFill>
                  <a:schemeClr val="accent2"/>
                </a:solidFill>
                <a:latin typeface="Cooper Black" panose="0208090404030B020404" pitchFamily="18" charset="0"/>
              </a:rPr>
              <a:t>Aditya College of Engineering &amp; Technology</a:t>
            </a:r>
          </a:p>
        </p:txBody>
      </p:sp>
      <p:sp>
        <p:nvSpPr>
          <p:cNvPr id="8" name="TextBox 7">
            <a:extLst>
              <a:ext uri="{FF2B5EF4-FFF2-40B4-BE49-F238E27FC236}">
                <a16:creationId xmlns:a16="http://schemas.microsoft.com/office/drawing/2014/main" xmlns="" id="{D3D5B752-650B-59D5-42A9-49792D050DB1}"/>
              </a:ext>
            </a:extLst>
          </p:cNvPr>
          <p:cNvSpPr txBox="1"/>
          <p:nvPr/>
        </p:nvSpPr>
        <p:spPr>
          <a:xfrm>
            <a:off x="1154036" y="1375111"/>
            <a:ext cx="10947575" cy="226666"/>
          </a:xfrm>
          <a:prstGeom prst="rect">
            <a:avLst/>
          </a:prstGeom>
          <a:solidFill>
            <a:schemeClr val="accent2"/>
          </a:solidFill>
        </p:spPr>
        <p:txBody>
          <a:bodyPr wrap="square" rtlCol="0">
            <a:spAutoFit/>
          </a:bodyPr>
          <a:lstStyle/>
          <a:p>
            <a:endParaRPr lang="en-IN" dirty="0">
              <a:solidFill>
                <a:schemeClr val="accent2"/>
              </a:solidFill>
            </a:endParaRPr>
          </a:p>
        </p:txBody>
      </p:sp>
      <p:sp>
        <p:nvSpPr>
          <p:cNvPr id="9" name="TextBox 8">
            <a:extLst>
              <a:ext uri="{FF2B5EF4-FFF2-40B4-BE49-F238E27FC236}">
                <a16:creationId xmlns:a16="http://schemas.microsoft.com/office/drawing/2014/main" xmlns="" id="{2D90FD5D-C61E-2E6B-C4F7-0E5601A89CA1}"/>
              </a:ext>
            </a:extLst>
          </p:cNvPr>
          <p:cNvSpPr txBox="1"/>
          <p:nvPr/>
        </p:nvSpPr>
        <p:spPr>
          <a:xfrm>
            <a:off x="2976" y="1366885"/>
            <a:ext cx="974486" cy="234891"/>
          </a:xfrm>
          <a:prstGeom prst="rect">
            <a:avLst/>
          </a:prstGeom>
          <a:solidFill>
            <a:srgbClr val="FF9C85"/>
          </a:solidFill>
        </p:spPr>
        <p:txBody>
          <a:bodyPr wrap="square" rtlCol="0">
            <a:spAutoFit/>
          </a:bodyPr>
          <a:lstStyle/>
          <a:p>
            <a:endParaRPr lang="en-IN" dirty="0"/>
          </a:p>
        </p:txBody>
      </p:sp>
      <p:pic>
        <p:nvPicPr>
          <p:cNvPr id="10" name="Image 29"/>
          <p:cNvPicPr>
            <a:picLocks noGrp="1"/>
          </p:cNvPicPr>
          <p:nvPr>
            <p:ph idx="1"/>
          </p:nvPr>
        </p:nvPicPr>
        <p:blipFill>
          <a:blip r:embed="rId3" cstate="print"/>
          <a:stretch>
            <a:fillRect/>
          </a:stretch>
        </p:blipFill>
        <p:spPr>
          <a:xfrm>
            <a:off x="1244600" y="1765300"/>
            <a:ext cx="10071100" cy="4610100"/>
          </a:xfrm>
          <a:prstGeom prst="rect">
            <a:avLst/>
          </a:prstGeom>
        </p:spPr>
      </p:pic>
    </p:spTree>
    <p:extLst>
      <p:ext uri="{BB962C8B-B14F-4D97-AF65-F5344CB8AC3E}">
        <p14:creationId xmlns:p14="http://schemas.microsoft.com/office/powerpoint/2010/main" val="1396115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xmlns="" id="{56028F4B-D12C-E433-A8CD-E77855C36AC5}"/>
              </a:ext>
            </a:extLst>
          </p:cNvPr>
          <p:cNvSpPr>
            <a:spLocks noGrp="1"/>
          </p:cNvSpPr>
          <p:nvPr>
            <p:ph type="ftr" sz="quarter" idx="11"/>
          </p:nvPr>
        </p:nvSpPr>
        <p:spPr>
          <a:xfrm>
            <a:off x="977462" y="6356350"/>
            <a:ext cx="10780784" cy="349249"/>
          </a:xfrm>
        </p:spPr>
        <p:txBody>
          <a:bodyPr/>
          <a:lstStyle/>
          <a:p>
            <a:r>
              <a:rPr lang="en-US" dirty="0"/>
              <a:t>THE CHRONIC KIDNEY DISEASE PREDICTION AND DIET RECOMMENDATION SYSTEM USING MACHINE LEARNING TECHNIQUES</a:t>
            </a:r>
          </a:p>
        </p:txBody>
      </p:sp>
      <p:sp>
        <p:nvSpPr>
          <p:cNvPr id="5" name="Slide Number Placeholder 4">
            <a:extLst>
              <a:ext uri="{FF2B5EF4-FFF2-40B4-BE49-F238E27FC236}">
                <a16:creationId xmlns:a16="http://schemas.microsoft.com/office/drawing/2014/main" xmlns="" id="{390ABBC4-78F4-82B2-8731-38F5225079C2}"/>
              </a:ext>
            </a:extLst>
          </p:cNvPr>
          <p:cNvSpPr>
            <a:spLocks noGrp="1"/>
          </p:cNvSpPr>
          <p:nvPr>
            <p:ph type="sldNum" sz="quarter" idx="12"/>
          </p:nvPr>
        </p:nvSpPr>
        <p:spPr/>
        <p:txBody>
          <a:bodyPr/>
          <a:lstStyle/>
          <a:p>
            <a:fld id="{5A9FFF49-C3E2-495B-9763-705B2490840D}" type="slidenum">
              <a:rPr lang="en-US" smtClean="0"/>
              <a:pPr/>
              <a:t>13</a:t>
            </a:fld>
            <a:endParaRPr lang="en-US" dirty="0"/>
          </a:p>
        </p:txBody>
      </p:sp>
      <p:pic>
        <p:nvPicPr>
          <p:cNvPr id="6" name="Picture 5">
            <a:extLst>
              <a:ext uri="{FF2B5EF4-FFF2-40B4-BE49-F238E27FC236}">
                <a16:creationId xmlns:a16="http://schemas.microsoft.com/office/drawing/2014/main" xmlns="" id="{593ACDBC-9052-327B-B16C-97B395BF04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53" y="59353"/>
            <a:ext cx="756047" cy="756047"/>
          </a:xfrm>
          <a:prstGeom prst="rect">
            <a:avLst/>
          </a:prstGeom>
        </p:spPr>
      </p:pic>
      <p:sp>
        <p:nvSpPr>
          <p:cNvPr id="7" name="TextBox 6">
            <a:extLst>
              <a:ext uri="{FF2B5EF4-FFF2-40B4-BE49-F238E27FC236}">
                <a16:creationId xmlns:a16="http://schemas.microsoft.com/office/drawing/2014/main" xmlns="" id="{993AFDF0-FDA0-BEF5-C8F1-48B8EF859F4C}"/>
              </a:ext>
            </a:extLst>
          </p:cNvPr>
          <p:cNvSpPr txBox="1"/>
          <p:nvPr/>
        </p:nvSpPr>
        <p:spPr>
          <a:xfrm>
            <a:off x="6564761" y="136525"/>
            <a:ext cx="5335052" cy="369332"/>
          </a:xfrm>
          <a:prstGeom prst="rect">
            <a:avLst/>
          </a:prstGeom>
          <a:noFill/>
        </p:spPr>
        <p:txBody>
          <a:bodyPr wrap="square" rtlCol="0">
            <a:spAutoFit/>
          </a:bodyPr>
          <a:lstStyle/>
          <a:p>
            <a:r>
              <a:rPr lang="en-IN" dirty="0">
                <a:solidFill>
                  <a:schemeClr val="accent2"/>
                </a:solidFill>
                <a:latin typeface="Cooper Black" panose="0208090404030B020404" pitchFamily="18" charset="0"/>
              </a:rPr>
              <a:t>Aditya College of Engineering &amp; Technology</a:t>
            </a:r>
          </a:p>
        </p:txBody>
      </p:sp>
      <p:sp>
        <p:nvSpPr>
          <p:cNvPr id="8" name="TextBox 7">
            <a:extLst>
              <a:ext uri="{FF2B5EF4-FFF2-40B4-BE49-F238E27FC236}">
                <a16:creationId xmlns:a16="http://schemas.microsoft.com/office/drawing/2014/main" xmlns="" id="{D3D5B752-650B-59D5-42A9-49792D050DB1}"/>
              </a:ext>
            </a:extLst>
          </p:cNvPr>
          <p:cNvSpPr txBox="1"/>
          <p:nvPr/>
        </p:nvSpPr>
        <p:spPr>
          <a:xfrm>
            <a:off x="1154036" y="1375111"/>
            <a:ext cx="10947575" cy="226666"/>
          </a:xfrm>
          <a:prstGeom prst="rect">
            <a:avLst/>
          </a:prstGeom>
          <a:solidFill>
            <a:schemeClr val="accent2"/>
          </a:solidFill>
        </p:spPr>
        <p:txBody>
          <a:bodyPr wrap="square" rtlCol="0">
            <a:spAutoFit/>
          </a:bodyPr>
          <a:lstStyle/>
          <a:p>
            <a:endParaRPr lang="en-IN" dirty="0">
              <a:solidFill>
                <a:schemeClr val="accent2"/>
              </a:solidFill>
            </a:endParaRPr>
          </a:p>
        </p:txBody>
      </p:sp>
      <p:sp>
        <p:nvSpPr>
          <p:cNvPr id="9" name="TextBox 8">
            <a:extLst>
              <a:ext uri="{FF2B5EF4-FFF2-40B4-BE49-F238E27FC236}">
                <a16:creationId xmlns:a16="http://schemas.microsoft.com/office/drawing/2014/main" xmlns="" id="{2D90FD5D-C61E-2E6B-C4F7-0E5601A89CA1}"/>
              </a:ext>
            </a:extLst>
          </p:cNvPr>
          <p:cNvSpPr txBox="1"/>
          <p:nvPr/>
        </p:nvSpPr>
        <p:spPr>
          <a:xfrm>
            <a:off x="2976" y="1366885"/>
            <a:ext cx="974486" cy="234891"/>
          </a:xfrm>
          <a:prstGeom prst="rect">
            <a:avLst/>
          </a:prstGeom>
          <a:solidFill>
            <a:srgbClr val="FF9C85"/>
          </a:solidFill>
        </p:spPr>
        <p:txBody>
          <a:bodyPr wrap="square" rtlCol="0">
            <a:spAutoFit/>
          </a:bodyPr>
          <a:lstStyle/>
          <a:p>
            <a:endParaRPr lang="en-IN" dirty="0"/>
          </a:p>
        </p:txBody>
      </p:sp>
      <p:pic>
        <p:nvPicPr>
          <p:cNvPr id="10" name="Image 84"/>
          <p:cNvPicPr>
            <a:picLocks noGrp="1"/>
          </p:cNvPicPr>
          <p:nvPr>
            <p:ph idx="1"/>
          </p:nvPr>
        </p:nvPicPr>
        <p:blipFill>
          <a:blip r:embed="rId3" cstate="print"/>
          <a:stretch>
            <a:fillRect/>
          </a:stretch>
        </p:blipFill>
        <p:spPr>
          <a:xfrm>
            <a:off x="838200" y="1761163"/>
            <a:ext cx="10452100" cy="4214813"/>
          </a:xfrm>
          <a:prstGeom prst="rect">
            <a:avLst/>
          </a:prstGeom>
        </p:spPr>
      </p:pic>
      <p:sp>
        <p:nvSpPr>
          <p:cNvPr id="13" name="TextBox 12"/>
          <p:cNvSpPr txBox="1"/>
          <p:nvPr/>
        </p:nvSpPr>
        <p:spPr>
          <a:xfrm>
            <a:off x="5100034" y="5988676"/>
            <a:ext cx="3451538" cy="369332"/>
          </a:xfrm>
          <a:prstGeom prst="rect">
            <a:avLst/>
          </a:prstGeom>
          <a:noFill/>
        </p:spPr>
        <p:txBody>
          <a:bodyPr wrap="square" rtlCol="0">
            <a:spAutoFit/>
          </a:bodyPr>
          <a:lstStyle/>
          <a:p>
            <a:r>
              <a:rPr lang="en-US" dirty="0"/>
              <a:t>Software Architecture</a:t>
            </a:r>
            <a:endParaRPr lang="en-GB" dirty="0"/>
          </a:p>
        </p:txBody>
      </p:sp>
    </p:spTree>
    <p:extLst>
      <p:ext uri="{BB962C8B-B14F-4D97-AF65-F5344CB8AC3E}">
        <p14:creationId xmlns:p14="http://schemas.microsoft.com/office/powerpoint/2010/main" val="2016177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B7E4D7-303F-1EE6-C6B7-B622EE4B3EDC}"/>
              </a:ext>
            </a:extLst>
          </p:cNvPr>
          <p:cNvSpPr>
            <a:spLocks noGrp="1"/>
          </p:cNvSpPr>
          <p:nvPr>
            <p:ph type="title"/>
          </p:nvPr>
        </p:nvSpPr>
        <p:spPr>
          <a:xfrm>
            <a:off x="838199" y="727646"/>
            <a:ext cx="10723706" cy="468078"/>
          </a:xfrm>
        </p:spPr>
        <p:txBody>
          <a:bodyPr>
            <a:normAutofit fontScale="90000"/>
          </a:bodyPr>
          <a:lstStyle/>
          <a:p>
            <a:r>
              <a:rPr lang="en-IN" b="1" dirty="0"/>
              <a:t>UML DIAGRAMS</a:t>
            </a:r>
          </a:p>
        </p:txBody>
      </p:sp>
      <p:sp>
        <p:nvSpPr>
          <p:cNvPr id="4" name="Footer Placeholder 3">
            <a:extLst>
              <a:ext uri="{FF2B5EF4-FFF2-40B4-BE49-F238E27FC236}">
                <a16:creationId xmlns:a16="http://schemas.microsoft.com/office/drawing/2014/main" xmlns="" id="{56028F4B-D12C-E433-A8CD-E77855C36AC5}"/>
              </a:ext>
            </a:extLst>
          </p:cNvPr>
          <p:cNvSpPr>
            <a:spLocks noGrp="1"/>
          </p:cNvSpPr>
          <p:nvPr>
            <p:ph type="ftr" sz="quarter" idx="11"/>
          </p:nvPr>
        </p:nvSpPr>
        <p:spPr>
          <a:xfrm>
            <a:off x="977462" y="6356349"/>
            <a:ext cx="10780784" cy="349249"/>
          </a:xfrm>
        </p:spPr>
        <p:txBody>
          <a:bodyPr/>
          <a:lstStyle/>
          <a:p>
            <a:r>
              <a:rPr lang="en-US" dirty="0"/>
              <a:t>THE CHRONIC KIDNEY DISEASE PREDICTION AND DIET RECOMMENDATION SYSTEM USING MACHINE LEARNING TECHNIQUES</a:t>
            </a:r>
          </a:p>
        </p:txBody>
      </p:sp>
      <p:sp>
        <p:nvSpPr>
          <p:cNvPr id="5" name="Slide Number Placeholder 4">
            <a:extLst>
              <a:ext uri="{FF2B5EF4-FFF2-40B4-BE49-F238E27FC236}">
                <a16:creationId xmlns:a16="http://schemas.microsoft.com/office/drawing/2014/main" xmlns="" id="{390ABBC4-78F4-82B2-8731-38F5225079C2}"/>
              </a:ext>
            </a:extLst>
          </p:cNvPr>
          <p:cNvSpPr>
            <a:spLocks noGrp="1"/>
          </p:cNvSpPr>
          <p:nvPr>
            <p:ph type="sldNum" sz="quarter" idx="12"/>
          </p:nvPr>
        </p:nvSpPr>
        <p:spPr>
          <a:xfrm>
            <a:off x="8597153" y="6356350"/>
            <a:ext cx="2743200" cy="365125"/>
          </a:xfrm>
        </p:spPr>
        <p:txBody>
          <a:bodyPr/>
          <a:lstStyle/>
          <a:p>
            <a:fld id="{5A9FFF49-C3E2-495B-9763-705B2490840D}" type="slidenum">
              <a:rPr lang="en-US" smtClean="0"/>
              <a:pPr/>
              <a:t>14</a:t>
            </a:fld>
            <a:endParaRPr lang="en-US" dirty="0"/>
          </a:p>
        </p:txBody>
      </p:sp>
      <p:pic>
        <p:nvPicPr>
          <p:cNvPr id="6" name="Picture 5">
            <a:extLst>
              <a:ext uri="{FF2B5EF4-FFF2-40B4-BE49-F238E27FC236}">
                <a16:creationId xmlns:a16="http://schemas.microsoft.com/office/drawing/2014/main" xmlns="" id="{593ACDBC-9052-327B-B16C-97B395BF04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53" y="59353"/>
            <a:ext cx="756047" cy="756047"/>
          </a:xfrm>
          <a:prstGeom prst="rect">
            <a:avLst/>
          </a:prstGeom>
        </p:spPr>
      </p:pic>
      <p:sp>
        <p:nvSpPr>
          <p:cNvPr id="7" name="TextBox 6">
            <a:extLst>
              <a:ext uri="{FF2B5EF4-FFF2-40B4-BE49-F238E27FC236}">
                <a16:creationId xmlns:a16="http://schemas.microsoft.com/office/drawing/2014/main" xmlns="" id="{993AFDF0-FDA0-BEF5-C8F1-48B8EF859F4C}"/>
              </a:ext>
            </a:extLst>
          </p:cNvPr>
          <p:cNvSpPr txBox="1"/>
          <p:nvPr/>
        </p:nvSpPr>
        <p:spPr>
          <a:xfrm>
            <a:off x="6564761" y="136525"/>
            <a:ext cx="5335052" cy="369332"/>
          </a:xfrm>
          <a:prstGeom prst="rect">
            <a:avLst/>
          </a:prstGeom>
          <a:noFill/>
        </p:spPr>
        <p:txBody>
          <a:bodyPr wrap="square" rtlCol="0">
            <a:spAutoFit/>
          </a:bodyPr>
          <a:lstStyle/>
          <a:p>
            <a:r>
              <a:rPr lang="en-IN" dirty="0">
                <a:solidFill>
                  <a:schemeClr val="accent2"/>
                </a:solidFill>
                <a:latin typeface="Cooper Black" panose="0208090404030B020404" pitchFamily="18" charset="0"/>
              </a:rPr>
              <a:t>Aditya College of Engineering &amp; Technology</a:t>
            </a:r>
          </a:p>
        </p:txBody>
      </p:sp>
      <p:sp>
        <p:nvSpPr>
          <p:cNvPr id="8" name="TextBox 7">
            <a:extLst>
              <a:ext uri="{FF2B5EF4-FFF2-40B4-BE49-F238E27FC236}">
                <a16:creationId xmlns:a16="http://schemas.microsoft.com/office/drawing/2014/main" xmlns="" id="{D3D5B752-650B-59D5-42A9-49792D050DB1}"/>
              </a:ext>
            </a:extLst>
          </p:cNvPr>
          <p:cNvSpPr txBox="1"/>
          <p:nvPr/>
        </p:nvSpPr>
        <p:spPr>
          <a:xfrm>
            <a:off x="1154036" y="1375111"/>
            <a:ext cx="10947575" cy="226666"/>
          </a:xfrm>
          <a:prstGeom prst="rect">
            <a:avLst/>
          </a:prstGeom>
          <a:solidFill>
            <a:schemeClr val="accent2"/>
          </a:solidFill>
        </p:spPr>
        <p:txBody>
          <a:bodyPr wrap="square" rtlCol="0">
            <a:spAutoFit/>
          </a:bodyPr>
          <a:lstStyle/>
          <a:p>
            <a:endParaRPr lang="en-IN" dirty="0">
              <a:solidFill>
                <a:schemeClr val="accent2"/>
              </a:solidFill>
            </a:endParaRPr>
          </a:p>
        </p:txBody>
      </p:sp>
      <p:sp>
        <p:nvSpPr>
          <p:cNvPr id="9" name="TextBox 8">
            <a:extLst>
              <a:ext uri="{FF2B5EF4-FFF2-40B4-BE49-F238E27FC236}">
                <a16:creationId xmlns:a16="http://schemas.microsoft.com/office/drawing/2014/main" xmlns="" id="{2D90FD5D-C61E-2E6B-C4F7-0E5601A89CA1}"/>
              </a:ext>
            </a:extLst>
          </p:cNvPr>
          <p:cNvSpPr txBox="1"/>
          <p:nvPr/>
        </p:nvSpPr>
        <p:spPr>
          <a:xfrm>
            <a:off x="2976" y="1366885"/>
            <a:ext cx="974486" cy="234891"/>
          </a:xfrm>
          <a:prstGeom prst="rect">
            <a:avLst/>
          </a:prstGeom>
          <a:solidFill>
            <a:srgbClr val="FF9C85"/>
          </a:solidFill>
        </p:spPr>
        <p:txBody>
          <a:bodyPr wrap="square" rtlCol="0">
            <a:spAutoFit/>
          </a:bodyPr>
          <a:lstStyle/>
          <a:p>
            <a:endParaRPr lang="en-IN" dirty="0"/>
          </a:p>
        </p:txBody>
      </p:sp>
      <p:pic>
        <p:nvPicPr>
          <p:cNvPr id="3" name="Image 109">
            <a:extLst>
              <a:ext uri="{FF2B5EF4-FFF2-40B4-BE49-F238E27FC236}">
                <a16:creationId xmlns:a16="http://schemas.microsoft.com/office/drawing/2014/main" xmlns="" id="{9E31DBD5-2111-9976-F68A-8EA476EE4482}"/>
              </a:ext>
            </a:extLst>
          </p:cNvPr>
          <p:cNvPicPr>
            <a:picLocks/>
          </p:cNvPicPr>
          <p:nvPr/>
        </p:nvPicPr>
        <p:blipFill>
          <a:blip r:embed="rId3" cstate="print"/>
          <a:stretch>
            <a:fillRect/>
          </a:stretch>
        </p:blipFill>
        <p:spPr>
          <a:xfrm>
            <a:off x="2366682" y="1601776"/>
            <a:ext cx="7602071" cy="4348520"/>
          </a:xfrm>
          <a:prstGeom prst="rect">
            <a:avLst/>
          </a:prstGeom>
        </p:spPr>
      </p:pic>
      <p:sp>
        <p:nvSpPr>
          <p:cNvPr id="11" name="TextBox 10">
            <a:extLst>
              <a:ext uri="{FF2B5EF4-FFF2-40B4-BE49-F238E27FC236}">
                <a16:creationId xmlns:a16="http://schemas.microsoft.com/office/drawing/2014/main" xmlns="" id="{CCFFB151-CC60-2DF7-9FF6-CCEA07F002AB}"/>
              </a:ext>
            </a:extLst>
          </p:cNvPr>
          <p:cNvSpPr txBox="1"/>
          <p:nvPr/>
        </p:nvSpPr>
        <p:spPr>
          <a:xfrm>
            <a:off x="5131260" y="5987017"/>
            <a:ext cx="6096000" cy="369332"/>
          </a:xfrm>
          <a:prstGeom prst="rect">
            <a:avLst/>
          </a:prstGeom>
          <a:noFill/>
        </p:spPr>
        <p:txBody>
          <a:bodyPr wrap="square">
            <a:spAutoFit/>
          </a:bodyPr>
          <a:lstStyle/>
          <a:p>
            <a:r>
              <a:rPr lang="en-US" sz="1800" kern="1200" dirty="0">
                <a:solidFill>
                  <a:srgbClr val="000000"/>
                </a:solidFill>
                <a:effectLst/>
                <a:latin typeface="Times New Roman" panose="02020603050405020304" pitchFamily="18" charset="0"/>
                <a:ea typeface="+mn-ea"/>
                <a:cs typeface="+mn-cs"/>
              </a:rPr>
              <a:t> </a:t>
            </a:r>
            <a:r>
              <a:rPr lang="en-US" dirty="0">
                <a:solidFill>
                  <a:srgbClr val="000000"/>
                </a:solidFill>
                <a:latin typeface="Times New Roman" panose="02020603050405020304" pitchFamily="18" charset="0"/>
              </a:rPr>
              <a:t>OVERVIEW </a:t>
            </a:r>
            <a:endParaRPr lang="en-IN" dirty="0"/>
          </a:p>
        </p:txBody>
      </p:sp>
    </p:spTree>
    <p:extLst>
      <p:ext uri="{BB962C8B-B14F-4D97-AF65-F5344CB8AC3E}">
        <p14:creationId xmlns:p14="http://schemas.microsoft.com/office/powerpoint/2010/main" val="36696950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xmlns="" id="{56028F4B-D12C-E433-A8CD-E77855C36AC5}"/>
              </a:ext>
            </a:extLst>
          </p:cNvPr>
          <p:cNvSpPr>
            <a:spLocks noGrp="1"/>
          </p:cNvSpPr>
          <p:nvPr>
            <p:ph type="ftr" sz="quarter" idx="11"/>
          </p:nvPr>
        </p:nvSpPr>
        <p:spPr>
          <a:xfrm>
            <a:off x="977462" y="6356350"/>
            <a:ext cx="10780784" cy="349249"/>
          </a:xfrm>
        </p:spPr>
        <p:txBody>
          <a:bodyPr/>
          <a:lstStyle/>
          <a:p>
            <a:r>
              <a:rPr lang="en-US"/>
              <a:t>THE CHRONIC KIDNEY DISEASE PREDICTION AND DIET RECOMMENDATION SYSTEM USING MACHINE LEARNING TECHNIQUES</a:t>
            </a:r>
            <a:endParaRPr lang="en-US" dirty="0"/>
          </a:p>
        </p:txBody>
      </p:sp>
      <p:sp>
        <p:nvSpPr>
          <p:cNvPr id="5" name="Slide Number Placeholder 4">
            <a:extLst>
              <a:ext uri="{FF2B5EF4-FFF2-40B4-BE49-F238E27FC236}">
                <a16:creationId xmlns:a16="http://schemas.microsoft.com/office/drawing/2014/main" xmlns="" id="{390ABBC4-78F4-82B2-8731-38F5225079C2}"/>
              </a:ext>
            </a:extLst>
          </p:cNvPr>
          <p:cNvSpPr>
            <a:spLocks noGrp="1"/>
          </p:cNvSpPr>
          <p:nvPr>
            <p:ph type="sldNum" sz="quarter" idx="12"/>
          </p:nvPr>
        </p:nvSpPr>
        <p:spPr/>
        <p:txBody>
          <a:bodyPr/>
          <a:lstStyle/>
          <a:p>
            <a:fld id="{5A9FFF49-C3E2-495B-9763-705B2490840D}" type="slidenum">
              <a:rPr lang="en-US" smtClean="0"/>
              <a:pPr/>
              <a:t>15</a:t>
            </a:fld>
            <a:endParaRPr lang="en-US" dirty="0"/>
          </a:p>
        </p:txBody>
      </p:sp>
      <p:pic>
        <p:nvPicPr>
          <p:cNvPr id="6" name="Picture 5">
            <a:extLst>
              <a:ext uri="{FF2B5EF4-FFF2-40B4-BE49-F238E27FC236}">
                <a16:creationId xmlns:a16="http://schemas.microsoft.com/office/drawing/2014/main" xmlns="" id="{593ACDBC-9052-327B-B16C-97B395BF04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53" y="59353"/>
            <a:ext cx="756047" cy="756047"/>
          </a:xfrm>
          <a:prstGeom prst="rect">
            <a:avLst/>
          </a:prstGeom>
        </p:spPr>
      </p:pic>
      <p:sp>
        <p:nvSpPr>
          <p:cNvPr id="7" name="TextBox 6">
            <a:extLst>
              <a:ext uri="{FF2B5EF4-FFF2-40B4-BE49-F238E27FC236}">
                <a16:creationId xmlns:a16="http://schemas.microsoft.com/office/drawing/2014/main" xmlns="" id="{993AFDF0-FDA0-BEF5-C8F1-48B8EF859F4C}"/>
              </a:ext>
            </a:extLst>
          </p:cNvPr>
          <p:cNvSpPr txBox="1"/>
          <p:nvPr/>
        </p:nvSpPr>
        <p:spPr>
          <a:xfrm>
            <a:off x="6564761" y="136525"/>
            <a:ext cx="5335052" cy="369332"/>
          </a:xfrm>
          <a:prstGeom prst="rect">
            <a:avLst/>
          </a:prstGeom>
          <a:noFill/>
        </p:spPr>
        <p:txBody>
          <a:bodyPr wrap="square" rtlCol="0">
            <a:spAutoFit/>
          </a:bodyPr>
          <a:lstStyle/>
          <a:p>
            <a:r>
              <a:rPr lang="en-IN" dirty="0">
                <a:solidFill>
                  <a:schemeClr val="accent2"/>
                </a:solidFill>
                <a:latin typeface="Cooper Black" panose="0208090404030B020404" pitchFamily="18" charset="0"/>
              </a:rPr>
              <a:t>Aditya College of Engineering &amp; Technology</a:t>
            </a:r>
          </a:p>
        </p:txBody>
      </p:sp>
      <p:sp>
        <p:nvSpPr>
          <p:cNvPr id="8" name="TextBox 7">
            <a:extLst>
              <a:ext uri="{FF2B5EF4-FFF2-40B4-BE49-F238E27FC236}">
                <a16:creationId xmlns:a16="http://schemas.microsoft.com/office/drawing/2014/main" xmlns="" id="{D3D5B752-650B-59D5-42A9-49792D050DB1}"/>
              </a:ext>
            </a:extLst>
          </p:cNvPr>
          <p:cNvSpPr txBox="1"/>
          <p:nvPr/>
        </p:nvSpPr>
        <p:spPr>
          <a:xfrm>
            <a:off x="1154036" y="1375111"/>
            <a:ext cx="10947575" cy="226666"/>
          </a:xfrm>
          <a:prstGeom prst="rect">
            <a:avLst/>
          </a:prstGeom>
          <a:solidFill>
            <a:schemeClr val="accent2"/>
          </a:solidFill>
        </p:spPr>
        <p:txBody>
          <a:bodyPr wrap="square" rtlCol="0">
            <a:spAutoFit/>
          </a:bodyPr>
          <a:lstStyle/>
          <a:p>
            <a:endParaRPr lang="en-IN" dirty="0">
              <a:solidFill>
                <a:schemeClr val="accent2"/>
              </a:solidFill>
            </a:endParaRPr>
          </a:p>
        </p:txBody>
      </p:sp>
      <p:sp>
        <p:nvSpPr>
          <p:cNvPr id="9" name="TextBox 8">
            <a:extLst>
              <a:ext uri="{FF2B5EF4-FFF2-40B4-BE49-F238E27FC236}">
                <a16:creationId xmlns:a16="http://schemas.microsoft.com/office/drawing/2014/main" xmlns="" id="{2D90FD5D-C61E-2E6B-C4F7-0E5601A89CA1}"/>
              </a:ext>
            </a:extLst>
          </p:cNvPr>
          <p:cNvSpPr txBox="1"/>
          <p:nvPr/>
        </p:nvSpPr>
        <p:spPr>
          <a:xfrm>
            <a:off x="2976" y="1366885"/>
            <a:ext cx="974486" cy="234891"/>
          </a:xfrm>
          <a:prstGeom prst="rect">
            <a:avLst/>
          </a:prstGeom>
          <a:solidFill>
            <a:srgbClr val="FF9C85"/>
          </a:solidFill>
        </p:spPr>
        <p:txBody>
          <a:bodyPr wrap="square" rtlCol="0">
            <a:spAutoFit/>
          </a:bodyPr>
          <a:lstStyle/>
          <a:p>
            <a:endParaRPr lang="en-IN" dirty="0"/>
          </a:p>
        </p:txBody>
      </p:sp>
      <p:pic>
        <p:nvPicPr>
          <p:cNvPr id="10" name="Image 149"/>
          <p:cNvPicPr>
            <a:picLocks noGrp="1"/>
          </p:cNvPicPr>
          <p:nvPr>
            <p:ph idx="1"/>
          </p:nvPr>
        </p:nvPicPr>
        <p:blipFill>
          <a:blip r:embed="rId3" cstate="print"/>
          <a:stretch>
            <a:fillRect/>
          </a:stretch>
        </p:blipFill>
        <p:spPr>
          <a:xfrm>
            <a:off x="4655746" y="1748343"/>
            <a:ext cx="3636607" cy="4214813"/>
          </a:xfrm>
          <a:prstGeom prst="rect">
            <a:avLst/>
          </a:prstGeom>
        </p:spPr>
      </p:pic>
      <p:sp>
        <p:nvSpPr>
          <p:cNvPr id="12" name="TextBox 11"/>
          <p:cNvSpPr txBox="1"/>
          <p:nvPr/>
        </p:nvSpPr>
        <p:spPr>
          <a:xfrm>
            <a:off x="6197409" y="5953835"/>
            <a:ext cx="2588653" cy="369332"/>
          </a:xfrm>
          <a:prstGeom prst="rect">
            <a:avLst/>
          </a:prstGeom>
          <a:noFill/>
        </p:spPr>
        <p:txBody>
          <a:bodyPr wrap="square" rtlCol="0">
            <a:spAutoFit/>
          </a:bodyPr>
          <a:lstStyle/>
          <a:p>
            <a:r>
              <a:rPr lang="en-GB" dirty="0"/>
              <a:t>Sequential Diagram</a:t>
            </a:r>
          </a:p>
        </p:txBody>
      </p:sp>
      <p:pic>
        <p:nvPicPr>
          <p:cNvPr id="2" name="Image 152">
            <a:extLst>
              <a:ext uri="{FF2B5EF4-FFF2-40B4-BE49-F238E27FC236}">
                <a16:creationId xmlns:a16="http://schemas.microsoft.com/office/drawing/2014/main" xmlns="" id="{65ED329C-7560-1DB1-8867-C8FBCB23A20A}"/>
              </a:ext>
            </a:extLst>
          </p:cNvPr>
          <p:cNvPicPr>
            <a:picLocks/>
          </p:cNvPicPr>
          <p:nvPr/>
        </p:nvPicPr>
        <p:blipFill>
          <a:blip r:embed="rId4" cstate="print"/>
          <a:stretch>
            <a:fillRect/>
          </a:stretch>
        </p:blipFill>
        <p:spPr>
          <a:xfrm>
            <a:off x="8383986" y="1650256"/>
            <a:ext cx="3683891" cy="4214813"/>
          </a:xfrm>
          <a:prstGeom prst="rect">
            <a:avLst/>
          </a:prstGeom>
        </p:spPr>
      </p:pic>
      <p:sp>
        <p:nvSpPr>
          <p:cNvPr id="11" name="TextBox 10">
            <a:extLst>
              <a:ext uri="{FF2B5EF4-FFF2-40B4-BE49-F238E27FC236}">
                <a16:creationId xmlns:a16="http://schemas.microsoft.com/office/drawing/2014/main" xmlns="" id="{0C23D042-4641-D892-D085-F6AEC722897D}"/>
              </a:ext>
            </a:extLst>
          </p:cNvPr>
          <p:cNvSpPr txBox="1"/>
          <p:nvPr/>
        </p:nvSpPr>
        <p:spPr>
          <a:xfrm>
            <a:off x="7964808" y="5851444"/>
            <a:ext cx="6096000" cy="369332"/>
          </a:xfrm>
          <a:prstGeom prst="rect">
            <a:avLst/>
          </a:prstGeom>
          <a:noFill/>
        </p:spPr>
        <p:txBody>
          <a:bodyPr wrap="square">
            <a:spAutoFit/>
          </a:bodyPr>
          <a:lstStyle/>
          <a:p>
            <a:r>
              <a:rPr lang="en-US" dirty="0"/>
              <a:t> 		USE CASE DIAGRAM</a:t>
            </a:r>
            <a:endParaRPr lang="en-IN" dirty="0"/>
          </a:p>
        </p:txBody>
      </p:sp>
      <p:pic>
        <p:nvPicPr>
          <p:cNvPr id="3" name="Picture 2">
            <a:extLst>
              <a:ext uri="{FF2B5EF4-FFF2-40B4-BE49-F238E27FC236}">
                <a16:creationId xmlns:a16="http://schemas.microsoft.com/office/drawing/2014/main" xmlns="" id="{F347C285-AEFF-954A-A15E-0D08BA7EC964}"/>
              </a:ext>
            </a:extLst>
          </p:cNvPr>
          <p:cNvPicPr>
            <a:picLocks noChangeAspect="1"/>
          </p:cNvPicPr>
          <p:nvPr/>
        </p:nvPicPr>
        <p:blipFill>
          <a:blip r:embed="rId5"/>
          <a:stretch>
            <a:fillRect/>
          </a:stretch>
        </p:blipFill>
        <p:spPr>
          <a:xfrm>
            <a:off x="90969" y="1601242"/>
            <a:ext cx="4244211" cy="4310480"/>
          </a:xfrm>
          <a:prstGeom prst="rect">
            <a:avLst/>
          </a:prstGeom>
        </p:spPr>
      </p:pic>
      <p:sp>
        <p:nvSpPr>
          <p:cNvPr id="14" name="TextBox 13">
            <a:extLst>
              <a:ext uri="{FF2B5EF4-FFF2-40B4-BE49-F238E27FC236}">
                <a16:creationId xmlns:a16="http://schemas.microsoft.com/office/drawing/2014/main" xmlns="" id="{DA8D5383-0FF1-6A08-93DD-3682CCD3853E}"/>
              </a:ext>
            </a:extLst>
          </p:cNvPr>
          <p:cNvSpPr txBox="1"/>
          <p:nvPr/>
        </p:nvSpPr>
        <p:spPr>
          <a:xfrm>
            <a:off x="963246" y="5988281"/>
            <a:ext cx="1848970" cy="369332"/>
          </a:xfrm>
          <a:prstGeom prst="rect">
            <a:avLst/>
          </a:prstGeom>
          <a:noFill/>
        </p:spPr>
        <p:txBody>
          <a:bodyPr wrap="square">
            <a:spAutoFit/>
          </a:bodyPr>
          <a:lstStyle/>
          <a:p>
            <a:r>
              <a:rPr lang="en-GB" dirty="0"/>
              <a:t>Activity  Diagram</a:t>
            </a:r>
          </a:p>
        </p:txBody>
      </p:sp>
    </p:spTree>
    <p:extLst>
      <p:ext uri="{BB962C8B-B14F-4D97-AF65-F5344CB8AC3E}">
        <p14:creationId xmlns:p14="http://schemas.microsoft.com/office/powerpoint/2010/main" val="2115642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xmlns="" id="{56028F4B-D12C-E433-A8CD-E77855C36AC5}"/>
              </a:ext>
            </a:extLst>
          </p:cNvPr>
          <p:cNvSpPr>
            <a:spLocks noGrp="1"/>
          </p:cNvSpPr>
          <p:nvPr>
            <p:ph type="ftr" sz="quarter" idx="11"/>
          </p:nvPr>
        </p:nvSpPr>
        <p:spPr>
          <a:xfrm>
            <a:off x="977462" y="6356350"/>
            <a:ext cx="10780784" cy="349249"/>
          </a:xfrm>
        </p:spPr>
        <p:txBody>
          <a:bodyPr/>
          <a:lstStyle/>
          <a:p>
            <a:r>
              <a:rPr lang="en-US" dirty="0"/>
              <a:t>THE CHRONIC KIDNEY DISEASE PREDICTION AND DIET RECOMMENDATION SYSTEM USING MACHINE LEARNING TECHNIQUES</a:t>
            </a:r>
          </a:p>
        </p:txBody>
      </p:sp>
      <p:sp>
        <p:nvSpPr>
          <p:cNvPr id="5" name="Slide Number Placeholder 4">
            <a:extLst>
              <a:ext uri="{FF2B5EF4-FFF2-40B4-BE49-F238E27FC236}">
                <a16:creationId xmlns:a16="http://schemas.microsoft.com/office/drawing/2014/main" xmlns="" id="{390ABBC4-78F4-82B2-8731-38F5225079C2}"/>
              </a:ext>
            </a:extLst>
          </p:cNvPr>
          <p:cNvSpPr>
            <a:spLocks noGrp="1"/>
          </p:cNvSpPr>
          <p:nvPr>
            <p:ph type="sldNum" sz="quarter" idx="12"/>
          </p:nvPr>
        </p:nvSpPr>
        <p:spPr/>
        <p:txBody>
          <a:bodyPr/>
          <a:lstStyle/>
          <a:p>
            <a:fld id="{5A9FFF49-C3E2-495B-9763-705B2490840D}" type="slidenum">
              <a:rPr lang="en-US" smtClean="0"/>
              <a:pPr/>
              <a:t>16</a:t>
            </a:fld>
            <a:endParaRPr lang="en-US" dirty="0"/>
          </a:p>
        </p:txBody>
      </p:sp>
      <p:pic>
        <p:nvPicPr>
          <p:cNvPr id="6" name="Picture 5">
            <a:extLst>
              <a:ext uri="{FF2B5EF4-FFF2-40B4-BE49-F238E27FC236}">
                <a16:creationId xmlns:a16="http://schemas.microsoft.com/office/drawing/2014/main" xmlns="" id="{593ACDBC-9052-327B-B16C-97B395BF04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53" y="59353"/>
            <a:ext cx="756047" cy="756047"/>
          </a:xfrm>
          <a:prstGeom prst="rect">
            <a:avLst/>
          </a:prstGeom>
        </p:spPr>
      </p:pic>
      <p:sp>
        <p:nvSpPr>
          <p:cNvPr id="7" name="TextBox 6">
            <a:extLst>
              <a:ext uri="{FF2B5EF4-FFF2-40B4-BE49-F238E27FC236}">
                <a16:creationId xmlns:a16="http://schemas.microsoft.com/office/drawing/2014/main" xmlns="" id="{993AFDF0-FDA0-BEF5-C8F1-48B8EF859F4C}"/>
              </a:ext>
            </a:extLst>
          </p:cNvPr>
          <p:cNvSpPr txBox="1"/>
          <p:nvPr/>
        </p:nvSpPr>
        <p:spPr>
          <a:xfrm>
            <a:off x="6564761" y="136525"/>
            <a:ext cx="5335052" cy="369332"/>
          </a:xfrm>
          <a:prstGeom prst="rect">
            <a:avLst/>
          </a:prstGeom>
          <a:noFill/>
        </p:spPr>
        <p:txBody>
          <a:bodyPr wrap="square" rtlCol="0">
            <a:spAutoFit/>
          </a:bodyPr>
          <a:lstStyle/>
          <a:p>
            <a:r>
              <a:rPr lang="en-IN" dirty="0">
                <a:solidFill>
                  <a:schemeClr val="accent2"/>
                </a:solidFill>
                <a:latin typeface="Cooper Black" panose="0208090404030B020404" pitchFamily="18" charset="0"/>
              </a:rPr>
              <a:t>Aditya College of Engineering &amp; Technology</a:t>
            </a:r>
          </a:p>
        </p:txBody>
      </p:sp>
      <p:sp>
        <p:nvSpPr>
          <p:cNvPr id="8" name="TextBox 7">
            <a:extLst>
              <a:ext uri="{FF2B5EF4-FFF2-40B4-BE49-F238E27FC236}">
                <a16:creationId xmlns:a16="http://schemas.microsoft.com/office/drawing/2014/main" xmlns="" id="{D3D5B752-650B-59D5-42A9-49792D050DB1}"/>
              </a:ext>
            </a:extLst>
          </p:cNvPr>
          <p:cNvSpPr txBox="1"/>
          <p:nvPr/>
        </p:nvSpPr>
        <p:spPr>
          <a:xfrm>
            <a:off x="1154036" y="1375111"/>
            <a:ext cx="10947575" cy="226666"/>
          </a:xfrm>
          <a:prstGeom prst="rect">
            <a:avLst/>
          </a:prstGeom>
          <a:solidFill>
            <a:schemeClr val="accent2"/>
          </a:solidFill>
        </p:spPr>
        <p:txBody>
          <a:bodyPr wrap="square" rtlCol="0">
            <a:spAutoFit/>
          </a:bodyPr>
          <a:lstStyle/>
          <a:p>
            <a:endParaRPr lang="en-IN" dirty="0">
              <a:solidFill>
                <a:schemeClr val="accent2"/>
              </a:solidFill>
            </a:endParaRPr>
          </a:p>
        </p:txBody>
      </p:sp>
      <p:sp>
        <p:nvSpPr>
          <p:cNvPr id="9" name="TextBox 8">
            <a:extLst>
              <a:ext uri="{FF2B5EF4-FFF2-40B4-BE49-F238E27FC236}">
                <a16:creationId xmlns:a16="http://schemas.microsoft.com/office/drawing/2014/main" xmlns="" id="{2D90FD5D-C61E-2E6B-C4F7-0E5601A89CA1}"/>
              </a:ext>
            </a:extLst>
          </p:cNvPr>
          <p:cNvSpPr txBox="1"/>
          <p:nvPr/>
        </p:nvSpPr>
        <p:spPr>
          <a:xfrm>
            <a:off x="2976" y="1366885"/>
            <a:ext cx="974486" cy="234891"/>
          </a:xfrm>
          <a:prstGeom prst="rect">
            <a:avLst/>
          </a:prstGeom>
          <a:solidFill>
            <a:srgbClr val="FF9C85"/>
          </a:solidFill>
        </p:spPr>
        <p:txBody>
          <a:bodyPr wrap="square" rtlCol="0">
            <a:spAutoFit/>
          </a:bodyPr>
          <a:lstStyle/>
          <a:p>
            <a:endParaRPr lang="en-IN" dirty="0"/>
          </a:p>
        </p:txBody>
      </p:sp>
      <p:pic>
        <p:nvPicPr>
          <p:cNvPr id="12" name="Picture 2">
            <a:extLst>
              <a:ext uri="{FF2B5EF4-FFF2-40B4-BE49-F238E27FC236}">
                <a16:creationId xmlns:a16="http://schemas.microsoft.com/office/drawing/2014/main" xmlns="" id="{AE4DDD01-4B39-5C70-1682-EF771675C85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65113" y="1705736"/>
            <a:ext cx="10934700" cy="43513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051998" y="563265"/>
            <a:ext cx="6338964" cy="707886"/>
          </a:xfrm>
          <a:prstGeom prst="rect">
            <a:avLst/>
          </a:prstGeom>
          <a:noFill/>
        </p:spPr>
        <p:txBody>
          <a:bodyPr wrap="square" rtlCol="0">
            <a:spAutoFit/>
          </a:bodyPr>
          <a:lstStyle/>
          <a:p>
            <a:r>
              <a:rPr lang="en-US" sz="4000" b="1" dirty="0"/>
              <a:t>Feature Distribution</a:t>
            </a:r>
            <a:endParaRPr lang="en-GB" sz="4000" b="1" dirty="0"/>
          </a:p>
        </p:txBody>
      </p:sp>
    </p:spTree>
    <p:extLst>
      <p:ext uri="{BB962C8B-B14F-4D97-AF65-F5344CB8AC3E}">
        <p14:creationId xmlns:p14="http://schemas.microsoft.com/office/powerpoint/2010/main" val="3973269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xmlns="" id="{56028F4B-D12C-E433-A8CD-E77855C36AC5}"/>
              </a:ext>
            </a:extLst>
          </p:cNvPr>
          <p:cNvSpPr>
            <a:spLocks noGrp="1"/>
          </p:cNvSpPr>
          <p:nvPr>
            <p:ph type="ftr" sz="quarter" idx="11"/>
          </p:nvPr>
        </p:nvSpPr>
        <p:spPr>
          <a:xfrm>
            <a:off x="977462" y="6356350"/>
            <a:ext cx="10780784" cy="349249"/>
          </a:xfrm>
        </p:spPr>
        <p:txBody>
          <a:bodyPr/>
          <a:lstStyle/>
          <a:p>
            <a:r>
              <a:rPr lang="en-US" dirty="0"/>
              <a:t>THE CHRONIC KIDNEY DISEASE PREDICTION AND DIET RECOMMENDATION SYSTEM USING MACHINE LEARNING TECHNIQUES</a:t>
            </a:r>
          </a:p>
        </p:txBody>
      </p:sp>
      <p:sp>
        <p:nvSpPr>
          <p:cNvPr id="5" name="Slide Number Placeholder 4">
            <a:extLst>
              <a:ext uri="{FF2B5EF4-FFF2-40B4-BE49-F238E27FC236}">
                <a16:creationId xmlns:a16="http://schemas.microsoft.com/office/drawing/2014/main" xmlns="" id="{390ABBC4-78F4-82B2-8731-38F5225079C2}"/>
              </a:ext>
            </a:extLst>
          </p:cNvPr>
          <p:cNvSpPr>
            <a:spLocks noGrp="1"/>
          </p:cNvSpPr>
          <p:nvPr>
            <p:ph type="sldNum" sz="quarter" idx="12"/>
          </p:nvPr>
        </p:nvSpPr>
        <p:spPr/>
        <p:txBody>
          <a:bodyPr/>
          <a:lstStyle/>
          <a:p>
            <a:fld id="{5A9FFF49-C3E2-495B-9763-705B2490840D}" type="slidenum">
              <a:rPr lang="en-US" smtClean="0"/>
              <a:pPr/>
              <a:t>17</a:t>
            </a:fld>
            <a:endParaRPr lang="en-US" dirty="0"/>
          </a:p>
        </p:txBody>
      </p:sp>
      <p:pic>
        <p:nvPicPr>
          <p:cNvPr id="6" name="Picture 5">
            <a:extLst>
              <a:ext uri="{FF2B5EF4-FFF2-40B4-BE49-F238E27FC236}">
                <a16:creationId xmlns:a16="http://schemas.microsoft.com/office/drawing/2014/main" xmlns="" id="{593ACDBC-9052-327B-B16C-97B395BF04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53" y="59353"/>
            <a:ext cx="756047" cy="756047"/>
          </a:xfrm>
          <a:prstGeom prst="rect">
            <a:avLst/>
          </a:prstGeom>
        </p:spPr>
      </p:pic>
      <p:sp>
        <p:nvSpPr>
          <p:cNvPr id="7" name="TextBox 6">
            <a:extLst>
              <a:ext uri="{FF2B5EF4-FFF2-40B4-BE49-F238E27FC236}">
                <a16:creationId xmlns:a16="http://schemas.microsoft.com/office/drawing/2014/main" xmlns="" id="{993AFDF0-FDA0-BEF5-C8F1-48B8EF859F4C}"/>
              </a:ext>
            </a:extLst>
          </p:cNvPr>
          <p:cNvSpPr txBox="1"/>
          <p:nvPr/>
        </p:nvSpPr>
        <p:spPr>
          <a:xfrm>
            <a:off x="6564761" y="136525"/>
            <a:ext cx="5335052" cy="369332"/>
          </a:xfrm>
          <a:prstGeom prst="rect">
            <a:avLst/>
          </a:prstGeom>
          <a:noFill/>
        </p:spPr>
        <p:txBody>
          <a:bodyPr wrap="square" rtlCol="0">
            <a:spAutoFit/>
          </a:bodyPr>
          <a:lstStyle/>
          <a:p>
            <a:r>
              <a:rPr lang="en-IN" dirty="0">
                <a:solidFill>
                  <a:schemeClr val="accent2"/>
                </a:solidFill>
                <a:latin typeface="Cooper Black" panose="0208090404030B020404" pitchFamily="18" charset="0"/>
              </a:rPr>
              <a:t>Aditya College of Engineering &amp; Technology</a:t>
            </a:r>
          </a:p>
        </p:txBody>
      </p:sp>
      <p:sp>
        <p:nvSpPr>
          <p:cNvPr id="8" name="TextBox 7">
            <a:extLst>
              <a:ext uri="{FF2B5EF4-FFF2-40B4-BE49-F238E27FC236}">
                <a16:creationId xmlns:a16="http://schemas.microsoft.com/office/drawing/2014/main" xmlns="" id="{D3D5B752-650B-59D5-42A9-49792D050DB1}"/>
              </a:ext>
            </a:extLst>
          </p:cNvPr>
          <p:cNvSpPr txBox="1"/>
          <p:nvPr/>
        </p:nvSpPr>
        <p:spPr>
          <a:xfrm>
            <a:off x="1154036" y="1375111"/>
            <a:ext cx="10947575" cy="226666"/>
          </a:xfrm>
          <a:prstGeom prst="rect">
            <a:avLst/>
          </a:prstGeom>
          <a:solidFill>
            <a:schemeClr val="accent2"/>
          </a:solidFill>
        </p:spPr>
        <p:txBody>
          <a:bodyPr wrap="square" rtlCol="0">
            <a:spAutoFit/>
          </a:bodyPr>
          <a:lstStyle/>
          <a:p>
            <a:endParaRPr lang="en-IN" dirty="0">
              <a:solidFill>
                <a:schemeClr val="accent2"/>
              </a:solidFill>
            </a:endParaRPr>
          </a:p>
        </p:txBody>
      </p:sp>
      <p:sp>
        <p:nvSpPr>
          <p:cNvPr id="9" name="TextBox 8">
            <a:extLst>
              <a:ext uri="{FF2B5EF4-FFF2-40B4-BE49-F238E27FC236}">
                <a16:creationId xmlns:a16="http://schemas.microsoft.com/office/drawing/2014/main" xmlns="" id="{2D90FD5D-C61E-2E6B-C4F7-0E5601A89CA1}"/>
              </a:ext>
            </a:extLst>
          </p:cNvPr>
          <p:cNvSpPr txBox="1"/>
          <p:nvPr/>
        </p:nvSpPr>
        <p:spPr>
          <a:xfrm>
            <a:off x="2976" y="1366885"/>
            <a:ext cx="974486" cy="234891"/>
          </a:xfrm>
          <a:prstGeom prst="rect">
            <a:avLst/>
          </a:prstGeom>
          <a:solidFill>
            <a:srgbClr val="FF9C85"/>
          </a:solidFill>
        </p:spPr>
        <p:txBody>
          <a:bodyPr wrap="square" rtlCol="0">
            <a:spAutoFit/>
          </a:bodyPr>
          <a:lstStyle/>
          <a:p>
            <a:endParaRPr lang="en-IN" dirty="0"/>
          </a:p>
        </p:txBody>
      </p:sp>
      <p:pic>
        <p:nvPicPr>
          <p:cNvPr id="12" name="Picture 2">
            <a:extLst>
              <a:ext uri="{FF2B5EF4-FFF2-40B4-BE49-F238E27FC236}">
                <a16:creationId xmlns:a16="http://schemas.microsoft.com/office/drawing/2014/main" xmlns="" id="{245AB7E8-1E04-A099-A6F7-956BC66899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845814"/>
            <a:ext cx="11164450" cy="426649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154036" y="596900"/>
            <a:ext cx="6669164" cy="707886"/>
          </a:xfrm>
          <a:prstGeom prst="rect">
            <a:avLst/>
          </a:prstGeom>
          <a:noFill/>
        </p:spPr>
        <p:txBody>
          <a:bodyPr wrap="square" rtlCol="0">
            <a:spAutoFit/>
          </a:bodyPr>
          <a:lstStyle/>
          <a:p>
            <a:pPr lvl="0"/>
            <a:r>
              <a:rPr lang="en-GB" sz="4000" b="1" dirty="0">
                <a:ea typeface="Times New Roman"/>
                <a:cs typeface="Times New Roman"/>
                <a:sym typeface="Times New Roman"/>
              </a:rPr>
              <a:t>Categorical Columns</a:t>
            </a:r>
          </a:p>
        </p:txBody>
      </p:sp>
    </p:spTree>
    <p:extLst>
      <p:ext uri="{BB962C8B-B14F-4D97-AF65-F5344CB8AC3E}">
        <p14:creationId xmlns:p14="http://schemas.microsoft.com/office/powerpoint/2010/main" val="39732690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xmlns="" id="{56028F4B-D12C-E433-A8CD-E77855C36AC5}"/>
              </a:ext>
            </a:extLst>
          </p:cNvPr>
          <p:cNvSpPr>
            <a:spLocks noGrp="1"/>
          </p:cNvSpPr>
          <p:nvPr>
            <p:ph type="ftr" sz="quarter" idx="11"/>
          </p:nvPr>
        </p:nvSpPr>
        <p:spPr>
          <a:xfrm>
            <a:off x="977462" y="6356350"/>
            <a:ext cx="10780784" cy="349249"/>
          </a:xfrm>
        </p:spPr>
        <p:txBody>
          <a:bodyPr/>
          <a:lstStyle/>
          <a:p>
            <a:r>
              <a:rPr lang="en-US" dirty="0"/>
              <a:t>THE CHRONIC KIDNEY DISEASE PREDICTION AND DIET RECOMMENDATION SYSTEM USING MACHINE LEARNING TECHNIQUES</a:t>
            </a:r>
          </a:p>
        </p:txBody>
      </p:sp>
      <p:sp>
        <p:nvSpPr>
          <p:cNvPr id="5" name="Slide Number Placeholder 4">
            <a:extLst>
              <a:ext uri="{FF2B5EF4-FFF2-40B4-BE49-F238E27FC236}">
                <a16:creationId xmlns:a16="http://schemas.microsoft.com/office/drawing/2014/main" xmlns="" id="{390ABBC4-78F4-82B2-8731-38F5225079C2}"/>
              </a:ext>
            </a:extLst>
          </p:cNvPr>
          <p:cNvSpPr>
            <a:spLocks noGrp="1"/>
          </p:cNvSpPr>
          <p:nvPr>
            <p:ph type="sldNum" sz="quarter" idx="12"/>
          </p:nvPr>
        </p:nvSpPr>
        <p:spPr/>
        <p:txBody>
          <a:bodyPr/>
          <a:lstStyle/>
          <a:p>
            <a:fld id="{5A9FFF49-C3E2-495B-9763-705B2490840D}" type="slidenum">
              <a:rPr lang="en-US" smtClean="0"/>
              <a:pPr/>
              <a:t>18</a:t>
            </a:fld>
            <a:endParaRPr lang="en-US" dirty="0"/>
          </a:p>
        </p:txBody>
      </p:sp>
      <p:pic>
        <p:nvPicPr>
          <p:cNvPr id="6" name="Picture 5">
            <a:extLst>
              <a:ext uri="{FF2B5EF4-FFF2-40B4-BE49-F238E27FC236}">
                <a16:creationId xmlns:a16="http://schemas.microsoft.com/office/drawing/2014/main" xmlns="" id="{593ACDBC-9052-327B-B16C-97B395BF04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53" y="59353"/>
            <a:ext cx="756047" cy="756047"/>
          </a:xfrm>
          <a:prstGeom prst="rect">
            <a:avLst/>
          </a:prstGeom>
        </p:spPr>
      </p:pic>
      <p:sp>
        <p:nvSpPr>
          <p:cNvPr id="7" name="TextBox 6">
            <a:extLst>
              <a:ext uri="{FF2B5EF4-FFF2-40B4-BE49-F238E27FC236}">
                <a16:creationId xmlns:a16="http://schemas.microsoft.com/office/drawing/2014/main" xmlns="" id="{993AFDF0-FDA0-BEF5-C8F1-48B8EF859F4C}"/>
              </a:ext>
            </a:extLst>
          </p:cNvPr>
          <p:cNvSpPr txBox="1"/>
          <p:nvPr/>
        </p:nvSpPr>
        <p:spPr>
          <a:xfrm>
            <a:off x="6564761" y="136525"/>
            <a:ext cx="5335052" cy="369332"/>
          </a:xfrm>
          <a:prstGeom prst="rect">
            <a:avLst/>
          </a:prstGeom>
          <a:noFill/>
        </p:spPr>
        <p:txBody>
          <a:bodyPr wrap="square" rtlCol="0">
            <a:spAutoFit/>
          </a:bodyPr>
          <a:lstStyle/>
          <a:p>
            <a:r>
              <a:rPr lang="en-IN" dirty="0">
                <a:solidFill>
                  <a:schemeClr val="accent2"/>
                </a:solidFill>
                <a:latin typeface="Cooper Black" panose="0208090404030B020404" pitchFamily="18" charset="0"/>
              </a:rPr>
              <a:t>Aditya College of Engineering &amp; Technology</a:t>
            </a:r>
          </a:p>
        </p:txBody>
      </p:sp>
      <p:sp>
        <p:nvSpPr>
          <p:cNvPr id="8" name="TextBox 7">
            <a:extLst>
              <a:ext uri="{FF2B5EF4-FFF2-40B4-BE49-F238E27FC236}">
                <a16:creationId xmlns:a16="http://schemas.microsoft.com/office/drawing/2014/main" xmlns="" id="{D3D5B752-650B-59D5-42A9-49792D050DB1}"/>
              </a:ext>
            </a:extLst>
          </p:cNvPr>
          <p:cNvSpPr txBox="1"/>
          <p:nvPr/>
        </p:nvSpPr>
        <p:spPr>
          <a:xfrm>
            <a:off x="1154036" y="1375111"/>
            <a:ext cx="10947575" cy="226666"/>
          </a:xfrm>
          <a:prstGeom prst="rect">
            <a:avLst/>
          </a:prstGeom>
          <a:solidFill>
            <a:schemeClr val="accent2"/>
          </a:solidFill>
        </p:spPr>
        <p:txBody>
          <a:bodyPr wrap="square" rtlCol="0">
            <a:spAutoFit/>
          </a:bodyPr>
          <a:lstStyle/>
          <a:p>
            <a:endParaRPr lang="en-IN" dirty="0">
              <a:solidFill>
                <a:schemeClr val="accent2"/>
              </a:solidFill>
            </a:endParaRPr>
          </a:p>
        </p:txBody>
      </p:sp>
      <p:sp>
        <p:nvSpPr>
          <p:cNvPr id="9" name="TextBox 8">
            <a:extLst>
              <a:ext uri="{FF2B5EF4-FFF2-40B4-BE49-F238E27FC236}">
                <a16:creationId xmlns:a16="http://schemas.microsoft.com/office/drawing/2014/main" xmlns="" id="{2D90FD5D-C61E-2E6B-C4F7-0E5601A89CA1}"/>
              </a:ext>
            </a:extLst>
          </p:cNvPr>
          <p:cNvSpPr txBox="1"/>
          <p:nvPr/>
        </p:nvSpPr>
        <p:spPr>
          <a:xfrm>
            <a:off x="2976" y="1366885"/>
            <a:ext cx="974486" cy="234891"/>
          </a:xfrm>
          <a:prstGeom prst="rect">
            <a:avLst/>
          </a:prstGeom>
          <a:solidFill>
            <a:srgbClr val="FF9C85"/>
          </a:solidFill>
        </p:spPr>
        <p:txBody>
          <a:bodyPr wrap="square" rtlCol="0">
            <a:spAutoFit/>
          </a:bodyPr>
          <a:lstStyle/>
          <a:p>
            <a:endParaRPr lang="en-IN" dirty="0"/>
          </a:p>
        </p:txBody>
      </p:sp>
      <p:sp>
        <p:nvSpPr>
          <p:cNvPr id="3" name="TextBox 2"/>
          <p:cNvSpPr txBox="1"/>
          <p:nvPr/>
        </p:nvSpPr>
        <p:spPr>
          <a:xfrm>
            <a:off x="1051998" y="563265"/>
            <a:ext cx="6338964" cy="707886"/>
          </a:xfrm>
          <a:prstGeom prst="rect">
            <a:avLst/>
          </a:prstGeom>
          <a:noFill/>
        </p:spPr>
        <p:txBody>
          <a:bodyPr wrap="square" rtlCol="0">
            <a:spAutoFit/>
          </a:bodyPr>
          <a:lstStyle/>
          <a:p>
            <a:r>
              <a:rPr lang="en-US" sz="4000" b="1" dirty="0"/>
              <a:t>Dataset Used</a:t>
            </a:r>
            <a:endParaRPr lang="en-GB" sz="4000" b="1" dirty="0"/>
          </a:p>
        </p:txBody>
      </p:sp>
      <p:pic>
        <p:nvPicPr>
          <p:cNvPr id="10" name="Google Shape;386;p30"/>
          <p:cNvPicPr preferRelativeResize="0"/>
          <p:nvPr/>
        </p:nvPicPr>
        <p:blipFill rotWithShape="1">
          <a:blip r:embed="rId3">
            <a:alphaModFix/>
          </a:blip>
          <a:srcRect b="5612"/>
          <a:stretch/>
        </p:blipFill>
        <p:spPr>
          <a:xfrm>
            <a:off x="977462" y="1871225"/>
            <a:ext cx="10685781" cy="4469249"/>
          </a:xfrm>
          <a:prstGeom prst="rect">
            <a:avLst/>
          </a:prstGeom>
          <a:noFill/>
          <a:ln>
            <a:noFill/>
          </a:ln>
        </p:spPr>
      </p:pic>
    </p:spTree>
    <p:extLst>
      <p:ext uri="{BB962C8B-B14F-4D97-AF65-F5344CB8AC3E}">
        <p14:creationId xmlns:p14="http://schemas.microsoft.com/office/powerpoint/2010/main" val="37929793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xmlns="" id="{56028F4B-D12C-E433-A8CD-E77855C36AC5}"/>
              </a:ext>
            </a:extLst>
          </p:cNvPr>
          <p:cNvSpPr>
            <a:spLocks noGrp="1"/>
          </p:cNvSpPr>
          <p:nvPr>
            <p:ph type="ftr" sz="quarter" idx="11"/>
          </p:nvPr>
        </p:nvSpPr>
        <p:spPr>
          <a:xfrm>
            <a:off x="977462" y="6356350"/>
            <a:ext cx="10780784" cy="349249"/>
          </a:xfrm>
        </p:spPr>
        <p:txBody>
          <a:bodyPr/>
          <a:lstStyle/>
          <a:p>
            <a:r>
              <a:rPr lang="en-US" dirty="0"/>
              <a:t>THE CHRONIC KIDNEY DISEASE PREDICTION AND DIET RECOMMENDATION SYSTEM USING MACHINE LEARNING TECHNIQUES</a:t>
            </a:r>
          </a:p>
        </p:txBody>
      </p:sp>
      <p:sp>
        <p:nvSpPr>
          <p:cNvPr id="5" name="Slide Number Placeholder 4">
            <a:extLst>
              <a:ext uri="{FF2B5EF4-FFF2-40B4-BE49-F238E27FC236}">
                <a16:creationId xmlns:a16="http://schemas.microsoft.com/office/drawing/2014/main" xmlns="" id="{390ABBC4-78F4-82B2-8731-38F5225079C2}"/>
              </a:ext>
            </a:extLst>
          </p:cNvPr>
          <p:cNvSpPr>
            <a:spLocks noGrp="1"/>
          </p:cNvSpPr>
          <p:nvPr>
            <p:ph type="sldNum" sz="quarter" idx="12"/>
          </p:nvPr>
        </p:nvSpPr>
        <p:spPr/>
        <p:txBody>
          <a:bodyPr/>
          <a:lstStyle/>
          <a:p>
            <a:fld id="{5A9FFF49-C3E2-495B-9763-705B2490840D}" type="slidenum">
              <a:rPr lang="en-US" smtClean="0"/>
              <a:pPr/>
              <a:t>19</a:t>
            </a:fld>
            <a:endParaRPr lang="en-US" dirty="0"/>
          </a:p>
        </p:txBody>
      </p:sp>
      <p:pic>
        <p:nvPicPr>
          <p:cNvPr id="6" name="Picture 5">
            <a:extLst>
              <a:ext uri="{FF2B5EF4-FFF2-40B4-BE49-F238E27FC236}">
                <a16:creationId xmlns:a16="http://schemas.microsoft.com/office/drawing/2014/main" xmlns="" id="{593ACDBC-9052-327B-B16C-97B395BF04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53" y="59353"/>
            <a:ext cx="756047" cy="756047"/>
          </a:xfrm>
          <a:prstGeom prst="rect">
            <a:avLst/>
          </a:prstGeom>
        </p:spPr>
      </p:pic>
      <p:sp>
        <p:nvSpPr>
          <p:cNvPr id="7" name="TextBox 6">
            <a:extLst>
              <a:ext uri="{FF2B5EF4-FFF2-40B4-BE49-F238E27FC236}">
                <a16:creationId xmlns:a16="http://schemas.microsoft.com/office/drawing/2014/main" xmlns="" id="{993AFDF0-FDA0-BEF5-C8F1-48B8EF859F4C}"/>
              </a:ext>
            </a:extLst>
          </p:cNvPr>
          <p:cNvSpPr txBox="1"/>
          <p:nvPr/>
        </p:nvSpPr>
        <p:spPr>
          <a:xfrm>
            <a:off x="6564761" y="136525"/>
            <a:ext cx="5335052" cy="369332"/>
          </a:xfrm>
          <a:prstGeom prst="rect">
            <a:avLst/>
          </a:prstGeom>
          <a:noFill/>
        </p:spPr>
        <p:txBody>
          <a:bodyPr wrap="square" rtlCol="0">
            <a:spAutoFit/>
          </a:bodyPr>
          <a:lstStyle/>
          <a:p>
            <a:r>
              <a:rPr lang="en-IN" dirty="0">
                <a:solidFill>
                  <a:schemeClr val="accent2"/>
                </a:solidFill>
                <a:latin typeface="Cooper Black" panose="0208090404030B020404" pitchFamily="18" charset="0"/>
              </a:rPr>
              <a:t>Aditya College of Engineering &amp; Technology</a:t>
            </a:r>
          </a:p>
        </p:txBody>
      </p:sp>
      <p:sp>
        <p:nvSpPr>
          <p:cNvPr id="8" name="TextBox 7">
            <a:extLst>
              <a:ext uri="{FF2B5EF4-FFF2-40B4-BE49-F238E27FC236}">
                <a16:creationId xmlns:a16="http://schemas.microsoft.com/office/drawing/2014/main" xmlns="" id="{D3D5B752-650B-59D5-42A9-49792D050DB1}"/>
              </a:ext>
            </a:extLst>
          </p:cNvPr>
          <p:cNvSpPr txBox="1"/>
          <p:nvPr/>
        </p:nvSpPr>
        <p:spPr>
          <a:xfrm>
            <a:off x="1154036" y="1375111"/>
            <a:ext cx="10947575" cy="226666"/>
          </a:xfrm>
          <a:prstGeom prst="rect">
            <a:avLst/>
          </a:prstGeom>
          <a:solidFill>
            <a:schemeClr val="accent2"/>
          </a:solidFill>
        </p:spPr>
        <p:txBody>
          <a:bodyPr wrap="square" rtlCol="0">
            <a:spAutoFit/>
          </a:bodyPr>
          <a:lstStyle/>
          <a:p>
            <a:endParaRPr lang="en-IN" dirty="0">
              <a:solidFill>
                <a:schemeClr val="accent2"/>
              </a:solidFill>
            </a:endParaRPr>
          </a:p>
        </p:txBody>
      </p:sp>
      <p:sp>
        <p:nvSpPr>
          <p:cNvPr id="9" name="TextBox 8">
            <a:extLst>
              <a:ext uri="{FF2B5EF4-FFF2-40B4-BE49-F238E27FC236}">
                <a16:creationId xmlns:a16="http://schemas.microsoft.com/office/drawing/2014/main" xmlns="" id="{2D90FD5D-C61E-2E6B-C4F7-0E5601A89CA1}"/>
              </a:ext>
            </a:extLst>
          </p:cNvPr>
          <p:cNvSpPr txBox="1"/>
          <p:nvPr/>
        </p:nvSpPr>
        <p:spPr>
          <a:xfrm>
            <a:off x="2976" y="1366885"/>
            <a:ext cx="974486" cy="234891"/>
          </a:xfrm>
          <a:prstGeom prst="rect">
            <a:avLst/>
          </a:prstGeom>
          <a:solidFill>
            <a:srgbClr val="FF9C85"/>
          </a:solidFill>
        </p:spPr>
        <p:txBody>
          <a:bodyPr wrap="square" rtlCol="0">
            <a:spAutoFit/>
          </a:bodyPr>
          <a:lstStyle/>
          <a:p>
            <a:endParaRPr lang="en-IN" dirty="0"/>
          </a:p>
        </p:txBody>
      </p:sp>
      <p:sp>
        <p:nvSpPr>
          <p:cNvPr id="3" name="TextBox 2"/>
          <p:cNvSpPr txBox="1"/>
          <p:nvPr/>
        </p:nvSpPr>
        <p:spPr>
          <a:xfrm>
            <a:off x="1051998" y="563265"/>
            <a:ext cx="10124002" cy="707886"/>
          </a:xfrm>
          <a:prstGeom prst="rect">
            <a:avLst/>
          </a:prstGeom>
          <a:noFill/>
        </p:spPr>
        <p:txBody>
          <a:bodyPr wrap="square" rtlCol="0">
            <a:spAutoFit/>
          </a:bodyPr>
          <a:lstStyle/>
          <a:p>
            <a:r>
              <a:rPr lang="en-GB" sz="4000" b="1" dirty="0">
                <a:solidFill>
                  <a:srgbClr val="080808"/>
                </a:solidFill>
                <a:ea typeface="Times New Roman"/>
                <a:cs typeface="Times New Roman"/>
                <a:sym typeface="Times New Roman"/>
              </a:rPr>
              <a:t>Comparison of machine learning classifiers.</a:t>
            </a:r>
            <a:endParaRPr lang="en-GB" sz="4000" b="1" dirty="0"/>
          </a:p>
        </p:txBody>
      </p:sp>
      <p:sp>
        <p:nvSpPr>
          <p:cNvPr id="11" name="Google Shape;407;p33"/>
          <p:cNvSpPr txBox="1">
            <a:spLocks/>
          </p:cNvSpPr>
          <p:nvPr/>
        </p:nvSpPr>
        <p:spPr>
          <a:xfrm>
            <a:off x="600917" y="1934767"/>
            <a:ext cx="4771183" cy="4173133"/>
          </a:xfrm>
          <a:prstGeom prst="rect">
            <a:avLst/>
          </a:prstGeom>
        </p:spPr>
        <p:txBody>
          <a:bodyPr spcFirstLastPara="1" vert="horz" wrap="square" lIns="121897" tIns="121897" rIns="121897" bIns="121897"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spcBef>
                <a:spcPts val="0"/>
              </a:spcBef>
              <a:buSzPts val="605"/>
            </a:pPr>
            <a:r>
              <a:rPr lang="en-GB" sz="1600" dirty="0">
                <a:solidFill>
                  <a:srgbClr val="000000"/>
                </a:solidFill>
                <a:highlight>
                  <a:srgbClr val="FFFFFF"/>
                </a:highlight>
                <a:latin typeface="Times New Roman" panose="02020603050405020304" pitchFamily="18" charset="0"/>
                <a:ea typeface="Times New Roman"/>
                <a:cs typeface="Times New Roman" panose="02020603050405020304" pitchFamily="18" charset="0"/>
                <a:sym typeface="Times New Roman"/>
              </a:rPr>
              <a:t>S.No    Accuracy %     Classifier</a:t>
            </a:r>
          </a:p>
          <a:p>
            <a:pPr>
              <a:lnSpc>
                <a:spcPct val="80000"/>
              </a:lnSpc>
              <a:spcBef>
                <a:spcPts val="0"/>
              </a:spcBef>
              <a:buSzPts val="605"/>
            </a:pPr>
            <a:endParaRPr lang="en-GB" sz="1600" dirty="0">
              <a:solidFill>
                <a:srgbClr val="000000"/>
              </a:solidFill>
              <a:highlight>
                <a:srgbClr val="FFFFFF"/>
              </a:highlight>
              <a:latin typeface="Times New Roman" panose="02020603050405020304" pitchFamily="18" charset="0"/>
              <a:ea typeface="Times New Roman"/>
              <a:cs typeface="Times New Roman" panose="02020603050405020304" pitchFamily="18" charset="0"/>
              <a:sym typeface="Times New Roman"/>
            </a:endParaRPr>
          </a:p>
          <a:p>
            <a:pPr>
              <a:lnSpc>
                <a:spcPct val="80000"/>
              </a:lnSpc>
              <a:spcBef>
                <a:spcPts val="0"/>
              </a:spcBef>
              <a:buSzPts val="605"/>
            </a:pPr>
            <a:r>
              <a:rPr lang="en-GB" sz="1600" dirty="0">
                <a:solidFill>
                  <a:srgbClr val="000000"/>
                </a:solidFill>
                <a:highlight>
                  <a:srgbClr val="FFFFFF"/>
                </a:highlight>
                <a:latin typeface="Times New Roman" panose="02020603050405020304" pitchFamily="18" charset="0"/>
                <a:ea typeface="Times New Roman"/>
                <a:cs typeface="Times New Roman" panose="02020603050405020304" pitchFamily="18" charset="0"/>
                <a:sym typeface="Times New Roman"/>
              </a:rPr>
              <a:t>1.	 99.1% 	 </a:t>
            </a:r>
            <a:r>
              <a:rPr lang="en-GB" sz="1600" dirty="0" err="1" smtClean="0">
                <a:solidFill>
                  <a:srgbClr val="000000"/>
                </a:solidFill>
                <a:latin typeface="Times New Roman" panose="02020603050405020304" pitchFamily="18" charset="0"/>
                <a:cs typeface="Times New Roman" panose="02020603050405020304" pitchFamily="18" charset="0"/>
              </a:rPr>
              <a:t>Adaboost</a:t>
            </a:r>
            <a:r>
              <a:rPr lang="en-GB" sz="1600" dirty="0">
                <a:solidFill>
                  <a:srgbClr val="000000"/>
                </a:solidFill>
                <a:highlight>
                  <a:srgbClr val="FFFFFF"/>
                </a:highlight>
                <a:latin typeface="Times New Roman" panose="02020603050405020304" pitchFamily="18" charset="0"/>
                <a:ea typeface="Times New Roman"/>
                <a:cs typeface="Times New Roman" panose="02020603050405020304" pitchFamily="18" charset="0"/>
                <a:sym typeface="Times New Roman"/>
              </a:rPr>
              <a:t>	</a:t>
            </a:r>
          </a:p>
          <a:p>
            <a:pPr>
              <a:lnSpc>
                <a:spcPct val="80000"/>
              </a:lnSpc>
              <a:spcBef>
                <a:spcPts val="0"/>
              </a:spcBef>
              <a:buSzPts val="605"/>
            </a:pPr>
            <a:endParaRPr lang="en-GB" sz="1600" dirty="0">
              <a:solidFill>
                <a:srgbClr val="000000"/>
              </a:solidFill>
              <a:highlight>
                <a:srgbClr val="FFFFFF"/>
              </a:highlight>
              <a:latin typeface="Times New Roman" panose="02020603050405020304" pitchFamily="18" charset="0"/>
              <a:ea typeface="Times New Roman"/>
              <a:cs typeface="Times New Roman" panose="02020603050405020304" pitchFamily="18" charset="0"/>
              <a:sym typeface="Times New Roman"/>
            </a:endParaRPr>
          </a:p>
          <a:p>
            <a:pPr>
              <a:lnSpc>
                <a:spcPct val="80000"/>
              </a:lnSpc>
              <a:spcBef>
                <a:spcPts val="0"/>
              </a:spcBef>
              <a:buSzPts val="605"/>
            </a:pPr>
            <a:r>
              <a:rPr lang="en-GB" sz="1600" dirty="0">
                <a:solidFill>
                  <a:srgbClr val="000000"/>
                </a:solidFill>
                <a:highlight>
                  <a:srgbClr val="FFFFFF"/>
                </a:highlight>
                <a:latin typeface="Times New Roman" panose="02020603050405020304" pitchFamily="18" charset="0"/>
                <a:ea typeface="Times New Roman"/>
                <a:cs typeface="Times New Roman" panose="02020603050405020304" pitchFamily="18" charset="0"/>
                <a:sym typeface="Times New Roman"/>
              </a:rPr>
              <a:t>2.	 98.3% 	 </a:t>
            </a:r>
            <a:r>
              <a:rPr lang="en-GB" sz="1600" dirty="0" smtClean="0">
                <a:solidFill>
                  <a:srgbClr val="000000"/>
                </a:solidFill>
                <a:latin typeface="Times New Roman" panose="02020603050405020304" pitchFamily="18" charset="0"/>
                <a:cs typeface="Times New Roman" panose="02020603050405020304" pitchFamily="18" charset="0"/>
              </a:rPr>
              <a:t>Gradient Boosting</a:t>
            </a:r>
            <a:r>
              <a:rPr lang="en-GB" sz="1600" dirty="0">
                <a:solidFill>
                  <a:srgbClr val="000000"/>
                </a:solidFill>
                <a:highlight>
                  <a:srgbClr val="FFFFFF"/>
                </a:highlight>
                <a:latin typeface="Times New Roman" panose="02020603050405020304" pitchFamily="18" charset="0"/>
                <a:ea typeface="Times New Roman"/>
                <a:cs typeface="Times New Roman" panose="02020603050405020304" pitchFamily="18" charset="0"/>
                <a:sym typeface="Times New Roman"/>
              </a:rPr>
              <a:t>	</a:t>
            </a:r>
          </a:p>
          <a:p>
            <a:pPr>
              <a:lnSpc>
                <a:spcPct val="80000"/>
              </a:lnSpc>
              <a:spcBef>
                <a:spcPts val="0"/>
              </a:spcBef>
              <a:buSzPts val="605"/>
            </a:pPr>
            <a:endParaRPr lang="en-GB" sz="1600" dirty="0">
              <a:solidFill>
                <a:srgbClr val="000000"/>
              </a:solidFill>
              <a:highlight>
                <a:srgbClr val="FFFFFF"/>
              </a:highlight>
              <a:latin typeface="Times New Roman" panose="02020603050405020304" pitchFamily="18" charset="0"/>
              <a:ea typeface="Times New Roman"/>
              <a:cs typeface="Times New Roman" panose="02020603050405020304" pitchFamily="18" charset="0"/>
              <a:sym typeface="Times New Roman"/>
            </a:endParaRPr>
          </a:p>
          <a:p>
            <a:pPr>
              <a:lnSpc>
                <a:spcPct val="80000"/>
              </a:lnSpc>
              <a:spcBef>
                <a:spcPts val="0"/>
              </a:spcBef>
              <a:buSzPts val="605"/>
            </a:pPr>
            <a:r>
              <a:rPr lang="en-GB" sz="1600" dirty="0">
                <a:solidFill>
                  <a:srgbClr val="000000"/>
                </a:solidFill>
                <a:highlight>
                  <a:srgbClr val="FFFFFF"/>
                </a:highlight>
                <a:latin typeface="Times New Roman" panose="02020603050405020304" pitchFamily="18" charset="0"/>
                <a:ea typeface="Times New Roman"/>
                <a:cs typeface="Times New Roman" panose="02020603050405020304" pitchFamily="18" charset="0"/>
                <a:sym typeface="Times New Roman"/>
              </a:rPr>
              <a:t>3.	 </a:t>
            </a:r>
            <a:r>
              <a:rPr lang="en-GB" sz="1600" dirty="0" smtClean="0">
                <a:solidFill>
                  <a:srgbClr val="000000"/>
                </a:solidFill>
                <a:highlight>
                  <a:srgbClr val="FFFFFF"/>
                </a:highlight>
                <a:latin typeface="Times New Roman" panose="02020603050405020304" pitchFamily="18" charset="0"/>
                <a:ea typeface="Times New Roman"/>
                <a:cs typeface="Times New Roman" panose="02020603050405020304" pitchFamily="18" charset="0"/>
                <a:sym typeface="Times New Roman"/>
              </a:rPr>
              <a:t>98.3% </a:t>
            </a:r>
            <a:r>
              <a:rPr lang="en-GB" sz="1600" dirty="0">
                <a:solidFill>
                  <a:srgbClr val="000000"/>
                </a:solidFill>
                <a:highlight>
                  <a:srgbClr val="FFFFFF"/>
                </a:highlight>
                <a:latin typeface="Times New Roman" panose="02020603050405020304" pitchFamily="18" charset="0"/>
                <a:ea typeface="Times New Roman"/>
                <a:cs typeface="Times New Roman" panose="02020603050405020304" pitchFamily="18" charset="0"/>
                <a:sym typeface="Times New Roman"/>
              </a:rPr>
              <a:t>	 </a:t>
            </a:r>
            <a:r>
              <a:rPr lang="en-GB" sz="1600" dirty="0" smtClean="0">
                <a:solidFill>
                  <a:srgbClr val="000000"/>
                </a:solidFill>
                <a:latin typeface="Times New Roman" panose="02020603050405020304" pitchFamily="18" charset="0"/>
                <a:cs typeface="Times New Roman" panose="02020603050405020304" pitchFamily="18" charset="0"/>
              </a:rPr>
              <a:t>Extra Tree Classifier</a:t>
            </a:r>
            <a:endParaRPr lang="en-GB" sz="1600" dirty="0">
              <a:solidFill>
                <a:srgbClr val="000000"/>
              </a:solidFill>
              <a:highlight>
                <a:srgbClr val="FFFFFF"/>
              </a:highlight>
              <a:latin typeface="Times New Roman" panose="02020603050405020304" pitchFamily="18" charset="0"/>
              <a:ea typeface="Times New Roman"/>
              <a:cs typeface="Times New Roman" panose="02020603050405020304" pitchFamily="18" charset="0"/>
              <a:sym typeface="Times New Roman"/>
            </a:endParaRPr>
          </a:p>
          <a:p>
            <a:pPr>
              <a:lnSpc>
                <a:spcPct val="80000"/>
              </a:lnSpc>
              <a:spcBef>
                <a:spcPts val="0"/>
              </a:spcBef>
              <a:buSzPts val="605"/>
            </a:pPr>
            <a:endParaRPr lang="en-GB" sz="1600" dirty="0">
              <a:solidFill>
                <a:srgbClr val="000000"/>
              </a:solidFill>
              <a:highlight>
                <a:srgbClr val="FFFFFF"/>
              </a:highlight>
              <a:latin typeface="Times New Roman" panose="02020603050405020304" pitchFamily="18" charset="0"/>
              <a:ea typeface="Times New Roman"/>
              <a:cs typeface="Times New Roman" panose="02020603050405020304" pitchFamily="18" charset="0"/>
              <a:sym typeface="Times New Roman"/>
            </a:endParaRPr>
          </a:p>
          <a:p>
            <a:pPr>
              <a:lnSpc>
                <a:spcPct val="80000"/>
              </a:lnSpc>
              <a:spcBef>
                <a:spcPts val="0"/>
              </a:spcBef>
              <a:buSzPts val="605"/>
            </a:pPr>
            <a:r>
              <a:rPr lang="en-GB" sz="1600" dirty="0">
                <a:solidFill>
                  <a:srgbClr val="000000"/>
                </a:solidFill>
                <a:highlight>
                  <a:srgbClr val="FFFFFF"/>
                </a:highlight>
                <a:latin typeface="Times New Roman" panose="02020603050405020304" pitchFamily="18" charset="0"/>
                <a:ea typeface="Times New Roman"/>
                <a:cs typeface="Times New Roman" panose="02020603050405020304" pitchFamily="18" charset="0"/>
                <a:sym typeface="Times New Roman"/>
              </a:rPr>
              <a:t>4.	 </a:t>
            </a:r>
            <a:r>
              <a:rPr lang="en-GB" sz="1600" dirty="0" smtClean="0">
                <a:solidFill>
                  <a:srgbClr val="000000"/>
                </a:solidFill>
                <a:highlight>
                  <a:srgbClr val="FFFFFF"/>
                </a:highlight>
                <a:latin typeface="Times New Roman" panose="02020603050405020304" pitchFamily="18" charset="0"/>
                <a:ea typeface="Times New Roman"/>
                <a:cs typeface="Times New Roman" panose="02020603050405020304" pitchFamily="18" charset="0"/>
                <a:sym typeface="Times New Roman"/>
              </a:rPr>
              <a:t>97.5%</a:t>
            </a:r>
            <a:r>
              <a:rPr lang="en-GB" sz="1600" dirty="0">
                <a:solidFill>
                  <a:srgbClr val="000000"/>
                </a:solidFill>
                <a:highlight>
                  <a:srgbClr val="FFFFFF"/>
                </a:highlight>
                <a:latin typeface="Times New Roman" panose="02020603050405020304" pitchFamily="18" charset="0"/>
                <a:ea typeface="Times New Roman"/>
                <a:cs typeface="Times New Roman" panose="02020603050405020304" pitchFamily="18" charset="0"/>
                <a:sym typeface="Times New Roman"/>
              </a:rPr>
              <a:t>	 Random Forest Classifier</a:t>
            </a:r>
          </a:p>
          <a:p>
            <a:pPr>
              <a:lnSpc>
                <a:spcPct val="80000"/>
              </a:lnSpc>
              <a:spcBef>
                <a:spcPts val="0"/>
              </a:spcBef>
              <a:buSzPts val="605"/>
            </a:pPr>
            <a:endParaRPr lang="en-GB" sz="1600" dirty="0">
              <a:solidFill>
                <a:srgbClr val="000000"/>
              </a:solidFill>
              <a:highlight>
                <a:srgbClr val="FFFFFF"/>
              </a:highlight>
              <a:latin typeface="Times New Roman" panose="02020603050405020304" pitchFamily="18" charset="0"/>
              <a:ea typeface="Times New Roman"/>
              <a:cs typeface="Times New Roman" panose="02020603050405020304" pitchFamily="18" charset="0"/>
              <a:sym typeface="Times New Roman"/>
            </a:endParaRPr>
          </a:p>
          <a:p>
            <a:pPr>
              <a:lnSpc>
                <a:spcPct val="80000"/>
              </a:lnSpc>
              <a:spcBef>
                <a:spcPts val="0"/>
              </a:spcBef>
              <a:buSzPts val="605"/>
            </a:pPr>
            <a:r>
              <a:rPr lang="en-GB" sz="1600" dirty="0" smtClean="0">
                <a:solidFill>
                  <a:srgbClr val="000000"/>
                </a:solidFill>
                <a:highlight>
                  <a:srgbClr val="FFFFFF"/>
                </a:highlight>
                <a:latin typeface="Times New Roman" panose="02020603050405020304" pitchFamily="18" charset="0"/>
                <a:ea typeface="Times New Roman"/>
                <a:cs typeface="Times New Roman" panose="02020603050405020304" pitchFamily="18" charset="0"/>
                <a:sym typeface="Times New Roman"/>
              </a:rPr>
              <a:t>5.	 96.6%</a:t>
            </a:r>
            <a:r>
              <a:rPr lang="en-GB" sz="1600" dirty="0">
                <a:solidFill>
                  <a:srgbClr val="000000"/>
                </a:solidFill>
                <a:highlight>
                  <a:srgbClr val="FFFFFF"/>
                </a:highlight>
                <a:latin typeface="Times New Roman" panose="02020603050405020304" pitchFamily="18" charset="0"/>
                <a:ea typeface="Times New Roman"/>
                <a:cs typeface="Times New Roman" panose="02020603050405020304" pitchFamily="18" charset="0"/>
                <a:sym typeface="Times New Roman"/>
              </a:rPr>
              <a:t>	Gaussian Naïve </a:t>
            </a:r>
            <a:r>
              <a:rPr lang="en-GB" sz="1600" dirty="0" smtClean="0">
                <a:solidFill>
                  <a:srgbClr val="000000"/>
                </a:solidFill>
                <a:highlight>
                  <a:srgbClr val="FFFFFF"/>
                </a:highlight>
                <a:latin typeface="Times New Roman" panose="02020603050405020304" pitchFamily="18" charset="0"/>
                <a:ea typeface="Times New Roman"/>
                <a:cs typeface="Times New Roman" panose="02020603050405020304" pitchFamily="18" charset="0"/>
                <a:sym typeface="Times New Roman"/>
              </a:rPr>
              <a:t>Bayes</a:t>
            </a:r>
            <a:endParaRPr lang="en-GB" sz="1600" dirty="0" smtClean="0">
              <a:solidFill>
                <a:srgbClr val="000000"/>
              </a:solidFill>
              <a:highlight>
                <a:srgbClr val="FFFFFF"/>
              </a:highlight>
              <a:latin typeface="Times New Roman" panose="02020603050405020304" pitchFamily="18" charset="0"/>
              <a:ea typeface="Times New Roman"/>
              <a:cs typeface="Times New Roman" panose="02020603050405020304" pitchFamily="18" charset="0"/>
              <a:sym typeface="Times New Roman"/>
            </a:endParaRPr>
          </a:p>
          <a:p>
            <a:pPr>
              <a:lnSpc>
                <a:spcPct val="80000"/>
              </a:lnSpc>
              <a:spcBef>
                <a:spcPts val="0"/>
              </a:spcBef>
              <a:buSzPts val="605"/>
            </a:pPr>
            <a:endParaRPr lang="en-GB" sz="1600" dirty="0">
              <a:solidFill>
                <a:srgbClr val="000000"/>
              </a:solidFill>
              <a:highlight>
                <a:srgbClr val="FFFFFF"/>
              </a:highlight>
              <a:latin typeface="Times New Roman" panose="02020603050405020304" pitchFamily="18" charset="0"/>
              <a:ea typeface="Times New Roman"/>
              <a:cs typeface="Times New Roman" panose="02020603050405020304" pitchFamily="18" charset="0"/>
              <a:sym typeface="Times New Roman"/>
            </a:endParaRPr>
          </a:p>
          <a:p>
            <a:pPr>
              <a:lnSpc>
                <a:spcPct val="80000"/>
              </a:lnSpc>
              <a:spcBef>
                <a:spcPts val="0"/>
              </a:spcBef>
              <a:buSzPts val="605"/>
            </a:pPr>
            <a:r>
              <a:rPr lang="en-GB" sz="1600" dirty="0">
                <a:solidFill>
                  <a:srgbClr val="000000"/>
                </a:solidFill>
                <a:highlight>
                  <a:srgbClr val="FFFFFF"/>
                </a:highlight>
                <a:latin typeface="Times New Roman" panose="02020603050405020304" pitchFamily="18" charset="0"/>
                <a:ea typeface="Times New Roman"/>
                <a:cs typeface="Times New Roman" panose="02020603050405020304" pitchFamily="18" charset="0"/>
                <a:sym typeface="Times New Roman"/>
              </a:rPr>
              <a:t>6.	 </a:t>
            </a:r>
            <a:r>
              <a:rPr lang="en-GB" sz="1600" dirty="0" smtClean="0">
                <a:solidFill>
                  <a:srgbClr val="000000"/>
                </a:solidFill>
                <a:highlight>
                  <a:srgbClr val="FFFFFF"/>
                </a:highlight>
                <a:latin typeface="Times New Roman" panose="02020603050405020304" pitchFamily="18" charset="0"/>
                <a:ea typeface="Times New Roman"/>
                <a:cs typeface="Times New Roman" panose="02020603050405020304" pitchFamily="18" charset="0"/>
                <a:sym typeface="Times New Roman"/>
              </a:rPr>
              <a:t>91.6%</a:t>
            </a:r>
            <a:r>
              <a:rPr lang="en-GB" sz="1600" dirty="0">
                <a:solidFill>
                  <a:srgbClr val="000000"/>
                </a:solidFill>
                <a:highlight>
                  <a:srgbClr val="FFFFFF"/>
                </a:highlight>
                <a:latin typeface="Times New Roman" panose="02020603050405020304" pitchFamily="18" charset="0"/>
                <a:ea typeface="Times New Roman"/>
                <a:cs typeface="Times New Roman" panose="02020603050405020304" pitchFamily="18" charset="0"/>
                <a:sym typeface="Times New Roman"/>
              </a:rPr>
              <a:t>	</a:t>
            </a:r>
            <a:r>
              <a:rPr lang="en-GB" sz="1600" dirty="0" smtClean="0">
                <a:solidFill>
                  <a:srgbClr val="000000"/>
                </a:solidFill>
                <a:highlight>
                  <a:srgbClr val="FFFFFF"/>
                </a:highlight>
                <a:latin typeface="Times New Roman" panose="02020603050405020304" pitchFamily="18" charset="0"/>
                <a:ea typeface="Times New Roman"/>
                <a:cs typeface="Times New Roman" panose="02020603050405020304" pitchFamily="18" charset="0"/>
                <a:sym typeface="Times New Roman"/>
              </a:rPr>
              <a:t> Decision Tree Classifier</a:t>
            </a:r>
          </a:p>
          <a:p>
            <a:pPr>
              <a:lnSpc>
                <a:spcPct val="80000"/>
              </a:lnSpc>
              <a:spcBef>
                <a:spcPts val="0"/>
              </a:spcBef>
              <a:buSzPts val="605"/>
            </a:pPr>
            <a:endParaRPr lang="en-GB" sz="1600" dirty="0" smtClean="0">
              <a:solidFill>
                <a:srgbClr val="000000"/>
              </a:solidFill>
              <a:highlight>
                <a:srgbClr val="FFFFFF"/>
              </a:highlight>
              <a:latin typeface="Times New Roman" panose="02020603050405020304" pitchFamily="18" charset="0"/>
              <a:ea typeface="Times New Roman"/>
              <a:cs typeface="Times New Roman" panose="02020603050405020304" pitchFamily="18" charset="0"/>
              <a:sym typeface="Times New Roman"/>
            </a:endParaRPr>
          </a:p>
          <a:p>
            <a:pPr>
              <a:lnSpc>
                <a:spcPct val="80000"/>
              </a:lnSpc>
              <a:spcBef>
                <a:spcPts val="0"/>
              </a:spcBef>
              <a:buSzPts val="605"/>
            </a:pPr>
            <a:r>
              <a:rPr lang="en-GB" sz="1600" dirty="0" smtClean="0">
                <a:solidFill>
                  <a:srgbClr val="000000"/>
                </a:solidFill>
                <a:highlight>
                  <a:srgbClr val="FFFFFF"/>
                </a:highlight>
                <a:latin typeface="Times New Roman" panose="02020603050405020304" pitchFamily="18" charset="0"/>
                <a:ea typeface="Times New Roman"/>
                <a:cs typeface="Times New Roman" panose="02020603050405020304" pitchFamily="18" charset="0"/>
                <a:sym typeface="Times New Roman"/>
              </a:rPr>
              <a:t>7</a:t>
            </a:r>
            <a:r>
              <a:rPr lang="en-GB" sz="1600" dirty="0">
                <a:solidFill>
                  <a:srgbClr val="000000"/>
                </a:solidFill>
                <a:highlight>
                  <a:srgbClr val="FFFFFF"/>
                </a:highlight>
                <a:latin typeface="Times New Roman" panose="02020603050405020304" pitchFamily="18" charset="0"/>
                <a:ea typeface="Times New Roman"/>
                <a:cs typeface="Times New Roman" panose="02020603050405020304" pitchFamily="18" charset="0"/>
                <a:sym typeface="Times New Roman"/>
              </a:rPr>
              <a:t>.	 </a:t>
            </a:r>
            <a:r>
              <a:rPr lang="en-GB" sz="1600" dirty="0" smtClean="0">
                <a:solidFill>
                  <a:srgbClr val="000000"/>
                </a:solidFill>
                <a:highlight>
                  <a:srgbClr val="FFFFFF"/>
                </a:highlight>
                <a:latin typeface="Times New Roman" panose="02020603050405020304" pitchFamily="18" charset="0"/>
                <a:ea typeface="Times New Roman"/>
                <a:cs typeface="Times New Roman" panose="02020603050405020304" pitchFamily="18" charset="0"/>
                <a:sym typeface="Times New Roman"/>
              </a:rPr>
              <a:t>75.8%</a:t>
            </a:r>
            <a:r>
              <a:rPr lang="en-GB" sz="1600" dirty="0">
                <a:solidFill>
                  <a:srgbClr val="000000"/>
                </a:solidFill>
                <a:highlight>
                  <a:srgbClr val="FFFFFF"/>
                </a:highlight>
                <a:latin typeface="Times New Roman" panose="02020603050405020304" pitchFamily="18" charset="0"/>
                <a:ea typeface="Times New Roman"/>
                <a:cs typeface="Times New Roman" panose="02020603050405020304" pitchFamily="18" charset="0"/>
                <a:sym typeface="Times New Roman"/>
              </a:rPr>
              <a:t>	 KNN</a:t>
            </a:r>
          </a:p>
          <a:p>
            <a:pPr>
              <a:lnSpc>
                <a:spcPct val="80000"/>
              </a:lnSpc>
              <a:spcBef>
                <a:spcPts val="0"/>
              </a:spcBef>
              <a:buSzPts val="605"/>
            </a:pPr>
            <a:endParaRPr lang="en-GB" sz="1600" dirty="0">
              <a:solidFill>
                <a:srgbClr val="000000"/>
              </a:solidFill>
              <a:highlight>
                <a:srgbClr val="FFFFFF"/>
              </a:highlight>
              <a:latin typeface="Times New Roman" panose="02020603050405020304" pitchFamily="18" charset="0"/>
              <a:ea typeface="Times New Roman"/>
              <a:cs typeface="Times New Roman" panose="02020603050405020304" pitchFamily="18" charset="0"/>
              <a:sym typeface="Times New Roman"/>
            </a:endParaRPr>
          </a:p>
          <a:p>
            <a:pPr>
              <a:lnSpc>
                <a:spcPct val="80000"/>
              </a:lnSpc>
              <a:spcBef>
                <a:spcPts val="0"/>
              </a:spcBef>
              <a:buSzPts val="605"/>
            </a:pPr>
            <a:r>
              <a:rPr lang="en-GB" sz="1600" dirty="0">
                <a:solidFill>
                  <a:srgbClr val="000000"/>
                </a:solidFill>
                <a:highlight>
                  <a:srgbClr val="FFFFFF"/>
                </a:highlight>
                <a:latin typeface="Times New Roman" panose="02020603050405020304" pitchFamily="18" charset="0"/>
                <a:ea typeface="Times New Roman"/>
                <a:cs typeface="Times New Roman" panose="02020603050405020304" pitchFamily="18" charset="0"/>
                <a:sym typeface="Times New Roman"/>
              </a:rPr>
              <a:t>8.	 60.0%	 Support Vector Machine</a:t>
            </a:r>
          </a:p>
          <a:p>
            <a:pPr>
              <a:lnSpc>
                <a:spcPct val="80000"/>
              </a:lnSpc>
              <a:spcBef>
                <a:spcPts val="0"/>
              </a:spcBef>
              <a:buSzPts val="605"/>
            </a:pPr>
            <a:endParaRPr lang="en-GB" sz="1600" dirty="0">
              <a:solidFill>
                <a:srgbClr val="000000"/>
              </a:solidFill>
              <a:highlight>
                <a:srgbClr val="FFFFFF"/>
              </a:highlight>
              <a:latin typeface="Times New Roman"/>
              <a:ea typeface="Times New Roman"/>
              <a:cs typeface="Times New Roman"/>
              <a:sym typeface="Times New Roman"/>
            </a:endParaRPr>
          </a:p>
          <a:p>
            <a:pPr>
              <a:lnSpc>
                <a:spcPct val="80000"/>
              </a:lnSpc>
              <a:spcBef>
                <a:spcPts val="0"/>
              </a:spcBef>
              <a:buSzPts val="605"/>
            </a:pPr>
            <a:endParaRPr lang="en-GB" sz="1600" dirty="0">
              <a:solidFill>
                <a:srgbClr val="000000"/>
              </a:solidFill>
              <a:highlight>
                <a:srgbClr val="FFFFFF"/>
              </a:highlight>
              <a:latin typeface="Times New Roman"/>
              <a:ea typeface="Times New Roman"/>
              <a:cs typeface="Times New Roman"/>
              <a:sym typeface="Times New Roman"/>
            </a:endParaRPr>
          </a:p>
        </p:txBody>
      </p:sp>
      <p:pic>
        <p:nvPicPr>
          <p:cNvPr id="10" name="Picture 9">
            <a:extLst>
              <a:ext uri="{FF2B5EF4-FFF2-40B4-BE49-F238E27FC236}">
                <a16:creationId xmlns:a16="http://schemas.microsoft.com/office/drawing/2014/main" xmlns="" id="{61B561E9-497B-A9EC-C4CF-9E0E22AA245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43165" y="1934766"/>
            <a:ext cx="7156648" cy="3818333"/>
          </a:xfrm>
          <a:prstGeom prst="rect">
            <a:avLst/>
          </a:prstGeom>
        </p:spPr>
      </p:pic>
    </p:spTree>
    <p:extLst>
      <p:ext uri="{BB962C8B-B14F-4D97-AF65-F5344CB8AC3E}">
        <p14:creationId xmlns:p14="http://schemas.microsoft.com/office/powerpoint/2010/main" val="2325746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B7E4D7-303F-1EE6-C6B7-B622EE4B3EDC}"/>
              </a:ext>
            </a:extLst>
          </p:cNvPr>
          <p:cNvSpPr>
            <a:spLocks noGrp="1"/>
          </p:cNvSpPr>
          <p:nvPr>
            <p:ph type="title"/>
          </p:nvPr>
        </p:nvSpPr>
        <p:spPr>
          <a:xfrm>
            <a:off x="838199" y="727646"/>
            <a:ext cx="10723706" cy="468078"/>
          </a:xfrm>
        </p:spPr>
        <p:txBody>
          <a:bodyPr>
            <a:normAutofit fontScale="90000"/>
          </a:bodyPr>
          <a:lstStyle/>
          <a:p>
            <a:r>
              <a:rPr lang="en-IN" dirty="0"/>
              <a:t>Contents</a:t>
            </a:r>
          </a:p>
        </p:txBody>
      </p:sp>
      <p:sp>
        <p:nvSpPr>
          <p:cNvPr id="3" name="Content Placeholder 2">
            <a:extLst>
              <a:ext uri="{FF2B5EF4-FFF2-40B4-BE49-F238E27FC236}">
                <a16:creationId xmlns:a16="http://schemas.microsoft.com/office/drawing/2014/main" xmlns="" id="{FB4B3183-C3AA-E54A-55D8-BEFEACF80A9E}"/>
              </a:ext>
            </a:extLst>
          </p:cNvPr>
          <p:cNvSpPr>
            <a:spLocks noGrp="1"/>
          </p:cNvSpPr>
          <p:nvPr>
            <p:ph idx="1"/>
          </p:nvPr>
        </p:nvSpPr>
        <p:spPr>
          <a:xfrm>
            <a:off x="838199" y="1962223"/>
            <a:ext cx="10723705" cy="4214740"/>
          </a:xfrm>
        </p:spPr>
        <p:txBody>
          <a:bodyPr>
            <a:normAutofit fontScale="62500" lnSpcReduction="20000"/>
          </a:bodyPr>
          <a:lstStyle/>
          <a:p>
            <a:r>
              <a:rPr lang="en-IN" sz="3400" dirty="0"/>
              <a:t>Abstract</a:t>
            </a:r>
          </a:p>
          <a:p>
            <a:r>
              <a:rPr lang="en-IN" sz="3400" dirty="0"/>
              <a:t> Introduction</a:t>
            </a:r>
          </a:p>
          <a:p>
            <a:r>
              <a:rPr lang="en-IN" sz="3400" dirty="0"/>
              <a:t> Literature review</a:t>
            </a:r>
          </a:p>
          <a:p>
            <a:r>
              <a:rPr lang="en-IN" sz="3400" dirty="0"/>
              <a:t> Existing system</a:t>
            </a:r>
          </a:p>
          <a:p>
            <a:r>
              <a:rPr lang="en-IN" sz="3400" dirty="0"/>
              <a:t> Problem statement</a:t>
            </a:r>
          </a:p>
          <a:p>
            <a:r>
              <a:rPr lang="en-IN" sz="3400" dirty="0"/>
              <a:t> Proposed system</a:t>
            </a:r>
          </a:p>
          <a:p>
            <a:r>
              <a:rPr lang="en-IN" sz="3400" dirty="0"/>
              <a:t> Methodology</a:t>
            </a:r>
          </a:p>
          <a:p>
            <a:r>
              <a:rPr lang="en-IN" sz="3400" dirty="0"/>
              <a:t>System architecture</a:t>
            </a:r>
          </a:p>
          <a:p>
            <a:r>
              <a:rPr lang="en-IN" sz="3400" dirty="0"/>
              <a:t> UML diagrams</a:t>
            </a:r>
          </a:p>
          <a:p>
            <a:r>
              <a:rPr lang="en-IN" sz="3400" dirty="0"/>
              <a:t> Execution screenshots</a:t>
            </a:r>
          </a:p>
          <a:p>
            <a:r>
              <a:rPr lang="en-IN" sz="3400" dirty="0"/>
              <a:t> Conclusion</a:t>
            </a:r>
          </a:p>
          <a:p>
            <a:r>
              <a:rPr lang="en-IN" sz="3400" dirty="0"/>
              <a:t> References</a:t>
            </a:r>
          </a:p>
          <a:p>
            <a:endParaRPr lang="en-IN" dirty="0"/>
          </a:p>
        </p:txBody>
      </p:sp>
      <p:sp>
        <p:nvSpPr>
          <p:cNvPr id="4" name="Footer Placeholder 3">
            <a:extLst>
              <a:ext uri="{FF2B5EF4-FFF2-40B4-BE49-F238E27FC236}">
                <a16:creationId xmlns:a16="http://schemas.microsoft.com/office/drawing/2014/main" xmlns="" id="{56028F4B-D12C-E433-A8CD-E77855C36AC5}"/>
              </a:ext>
            </a:extLst>
          </p:cNvPr>
          <p:cNvSpPr>
            <a:spLocks noGrp="1"/>
          </p:cNvSpPr>
          <p:nvPr>
            <p:ph type="ftr" sz="quarter" idx="11"/>
          </p:nvPr>
        </p:nvSpPr>
        <p:spPr>
          <a:xfrm>
            <a:off x="977462" y="6356350"/>
            <a:ext cx="10780784" cy="349249"/>
          </a:xfrm>
        </p:spPr>
        <p:txBody>
          <a:bodyPr/>
          <a:lstStyle/>
          <a:p>
            <a:r>
              <a:rPr lang="en-US" dirty="0"/>
              <a:t>THE CHRONIC KIDNEY DISEASE PREDICTION AND DIET RECOMMENDATION SYSTEM USING MACHINE LEARNING TECHNIQUES</a:t>
            </a:r>
          </a:p>
        </p:txBody>
      </p:sp>
      <p:sp>
        <p:nvSpPr>
          <p:cNvPr id="5" name="Slide Number Placeholder 4">
            <a:extLst>
              <a:ext uri="{FF2B5EF4-FFF2-40B4-BE49-F238E27FC236}">
                <a16:creationId xmlns:a16="http://schemas.microsoft.com/office/drawing/2014/main" xmlns="" id="{390ABBC4-78F4-82B2-8731-38F5225079C2}"/>
              </a:ext>
            </a:extLst>
          </p:cNvPr>
          <p:cNvSpPr>
            <a:spLocks noGrp="1"/>
          </p:cNvSpPr>
          <p:nvPr>
            <p:ph type="sldNum" sz="quarter" idx="12"/>
          </p:nvPr>
        </p:nvSpPr>
        <p:spPr/>
        <p:txBody>
          <a:bodyPr/>
          <a:lstStyle/>
          <a:p>
            <a:fld id="{5A9FFF49-C3E2-495B-9763-705B2490840D}" type="slidenum">
              <a:rPr lang="en-US" smtClean="0"/>
              <a:pPr/>
              <a:t>2</a:t>
            </a:fld>
            <a:endParaRPr lang="en-US" dirty="0"/>
          </a:p>
        </p:txBody>
      </p:sp>
      <p:pic>
        <p:nvPicPr>
          <p:cNvPr id="6" name="Picture 5">
            <a:extLst>
              <a:ext uri="{FF2B5EF4-FFF2-40B4-BE49-F238E27FC236}">
                <a16:creationId xmlns:a16="http://schemas.microsoft.com/office/drawing/2014/main" xmlns="" id="{593ACDBC-9052-327B-B16C-97B395BF04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53" y="59353"/>
            <a:ext cx="756047" cy="756047"/>
          </a:xfrm>
          <a:prstGeom prst="rect">
            <a:avLst/>
          </a:prstGeom>
        </p:spPr>
      </p:pic>
      <p:sp>
        <p:nvSpPr>
          <p:cNvPr id="7" name="TextBox 6">
            <a:extLst>
              <a:ext uri="{FF2B5EF4-FFF2-40B4-BE49-F238E27FC236}">
                <a16:creationId xmlns:a16="http://schemas.microsoft.com/office/drawing/2014/main" xmlns="" id="{993AFDF0-FDA0-BEF5-C8F1-48B8EF859F4C}"/>
              </a:ext>
            </a:extLst>
          </p:cNvPr>
          <p:cNvSpPr txBox="1"/>
          <p:nvPr/>
        </p:nvSpPr>
        <p:spPr>
          <a:xfrm>
            <a:off x="6564761" y="136525"/>
            <a:ext cx="5335052" cy="369332"/>
          </a:xfrm>
          <a:prstGeom prst="rect">
            <a:avLst/>
          </a:prstGeom>
          <a:noFill/>
        </p:spPr>
        <p:txBody>
          <a:bodyPr wrap="square" rtlCol="0">
            <a:spAutoFit/>
          </a:bodyPr>
          <a:lstStyle/>
          <a:p>
            <a:r>
              <a:rPr lang="en-IN" dirty="0">
                <a:solidFill>
                  <a:schemeClr val="accent2"/>
                </a:solidFill>
                <a:latin typeface="Cooper Black" panose="0208090404030B020404" pitchFamily="18" charset="0"/>
              </a:rPr>
              <a:t>Aditya College of Engineering &amp; Technology</a:t>
            </a:r>
          </a:p>
        </p:txBody>
      </p:sp>
      <p:sp>
        <p:nvSpPr>
          <p:cNvPr id="8" name="TextBox 7">
            <a:extLst>
              <a:ext uri="{FF2B5EF4-FFF2-40B4-BE49-F238E27FC236}">
                <a16:creationId xmlns:a16="http://schemas.microsoft.com/office/drawing/2014/main" xmlns="" id="{D3D5B752-650B-59D5-42A9-49792D050DB1}"/>
              </a:ext>
            </a:extLst>
          </p:cNvPr>
          <p:cNvSpPr txBox="1"/>
          <p:nvPr/>
        </p:nvSpPr>
        <p:spPr>
          <a:xfrm>
            <a:off x="1154036" y="1375111"/>
            <a:ext cx="10947575" cy="226666"/>
          </a:xfrm>
          <a:prstGeom prst="rect">
            <a:avLst/>
          </a:prstGeom>
          <a:solidFill>
            <a:schemeClr val="accent2"/>
          </a:solidFill>
        </p:spPr>
        <p:txBody>
          <a:bodyPr wrap="square" rtlCol="0">
            <a:spAutoFit/>
          </a:bodyPr>
          <a:lstStyle/>
          <a:p>
            <a:endParaRPr lang="en-IN" dirty="0">
              <a:solidFill>
                <a:schemeClr val="accent2"/>
              </a:solidFill>
            </a:endParaRPr>
          </a:p>
        </p:txBody>
      </p:sp>
      <p:sp>
        <p:nvSpPr>
          <p:cNvPr id="9" name="TextBox 8">
            <a:extLst>
              <a:ext uri="{FF2B5EF4-FFF2-40B4-BE49-F238E27FC236}">
                <a16:creationId xmlns:a16="http://schemas.microsoft.com/office/drawing/2014/main" xmlns="" id="{2D90FD5D-C61E-2E6B-C4F7-0E5601A89CA1}"/>
              </a:ext>
            </a:extLst>
          </p:cNvPr>
          <p:cNvSpPr txBox="1"/>
          <p:nvPr/>
        </p:nvSpPr>
        <p:spPr>
          <a:xfrm>
            <a:off x="2976" y="1366885"/>
            <a:ext cx="974486" cy="234891"/>
          </a:xfrm>
          <a:prstGeom prst="rect">
            <a:avLst/>
          </a:prstGeom>
          <a:solidFill>
            <a:srgbClr val="FF9C85"/>
          </a:solidFill>
        </p:spPr>
        <p:txBody>
          <a:bodyPr wrap="square" rtlCol="0">
            <a:spAutoFit/>
          </a:bodyPr>
          <a:lstStyle/>
          <a:p>
            <a:endParaRPr lang="en-IN" dirty="0"/>
          </a:p>
        </p:txBody>
      </p:sp>
    </p:spTree>
    <p:extLst>
      <p:ext uri="{BB962C8B-B14F-4D97-AF65-F5344CB8AC3E}">
        <p14:creationId xmlns:p14="http://schemas.microsoft.com/office/powerpoint/2010/main" val="28528485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4A9526B8-285A-55AE-2BC4-F8098AAC9734}"/>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569FD39C-8FAA-B24F-D1A9-28D70F9136B2}"/>
              </a:ext>
            </a:extLst>
          </p:cNvPr>
          <p:cNvSpPr>
            <a:spLocks noGrp="1"/>
          </p:cNvSpPr>
          <p:nvPr>
            <p:ph type="sldNum" sz="quarter" idx="12"/>
          </p:nvPr>
        </p:nvSpPr>
        <p:spPr/>
        <p:txBody>
          <a:bodyPr/>
          <a:lstStyle/>
          <a:p>
            <a:fld id="{5A9FFF49-C3E2-495B-9763-705B2490840D}" type="slidenum">
              <a:rPr lang="en-US" smtClean="0"/>
              <a:pPr/>
              <a:t>20</a:t>
            </a:fld>
            <a:endParaRPr lang="en-US" dirty="0"/>
          </a:p>
        </p:txBody>
      </p:sp>
      <p:pic>
        <p:nvPicPr>
          <p:cNvPr id="6" name="Picture 5">
            <a:extLst>
              <a:ext uri="{FF2B5EF4-FFF2-40B4-BE49-F238E27FC236}">
                <a16:creationId xmlns:a16="http://schemas.microsoft.com/office/drawing/2014/main" xmlns="" id="{AD83D25C-81FD-1FAE-E7BF-6590461D5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53" y="59353"/>
            <a:ext cx="756047" cy="756047"/>
          </a:xfrm>
          <a:prstGeom prst="rect">
            <a:avLst/>
          </a:prstGeom>
        </p:spPr>
      </p:pic>
      <p:sp>
        <p:nvSpPr>
          <p:cNvPr id="7" name="TextBox 6">
            <a:extLst>
              <a:ext uri="{FF2B5EF4-FFF2-40B4-BE49-F238E27FC236}">
                <a16:creationId xmlns:a16="http://schemas.microsoft.com/office/drawing/2014/main" xmlns="" id="{9EB634B1-D1E7-777F-4197-4FF42595AF95}"/>
              </a:ext>
            </a:extLst>
          </p:cNvPr>
          <p:cNvSpPr txBox="1"/>
          <p:nvPr/>
        </p:nvSpPr>
        <p:spPr>
          <a:xfrm>
            <a:off x="6564761" y="136525"/>
            <a:ext cx="5335052" cy="369332"/>
          </a:xfrm>
          <a:prstGeom prst="rect">
            <a:avLst/>
          </a:prstGeom>
          <a:noFill/>
        </p:spPr>
        <p:txBody>
          <a:bodyPr wrap="square" rtlCol="0">
            <a:spAutoFit/>
          </a:bodyPr>
          <a:lstStyle/>
          <a:p>
            <a:r>
              <a:rPr lang="en-IN" dirty="0">
                <a:solidFill>
                  <a:schemeClr val="accent2"/>
                </a:solidFill>
                <a:latin typeface="Cooper Black" panose="0208090404030B020404" pitchFamily="18" charset="0"/>
              </a:rPr>
              <a:t>Aditya College of Engineering &amp; Technology</a:t>
            </a:r>
          </a:p>
        </p:txBody>
      </p:sp>
      <p:sp>
        <p:nvSpPr>
          <p:cNvPr id="8" name="TextBox 7">
            <a:extLst>
              <a:ext uri="{FF2B5EF4-FFF2-40B4-BE49-F238E27FC236}">
                <a16:creationId xmlns:a16="http://schemas.microsoft.com/office/drawing/2014/main" xmlns="" id="{5423A72E-5605-6291-BEB9-A6D44170173D}"/>
              </a:ext>
            </a:extLst>
          </p:cNvPr>
          <p:cNvSpPr txBox="1"/>
          <p:nvPr/>
        </p:nvSpPr>
        <p:spPr>
          <a:xfrm>
            <a:off x="1154036" y="1375111"/>
            <a:ext cx="10947575" cy="226666"/>
          </a:xfrm>
          <a:prstGeom prst="rect">
            <a:avLst/>
          </a:prstGeom>
          <a:solidFill>
            <a:schemeClr val="accent2"/>
          </a:solidFill>
        </p:spPr>
        <p:txBody>
          <a:bodyPr wrap="square" rtlCol="0">
            <a:spAutoFit/>
          </a:bodyPr>
          <a:lstStyle/>
          <a:p>
            <a:endParaRPr lang="en-IN" dirty="0">
              <a:solidFill>
                <a:schemeClr val="accent2"/>
              </a:solidFill>
            </a:endParaRPr>
          </a:p>
        </p:txBody>
      </p:sp>
      <p:sp>
        <p:nvSpPr>
          <p:cNvPr id="9" name="TextBox 8">
            <a:extLst>
              <a:ext uri="{FF2B5EF4-FFF2-40B4-BE49-F238E27FC236}">
                <a16:creationId xmlns:a16="http://schemas.microsoft.com/office/drawing/2014/main" xmlns="" id="{21F979D2-F274-C1C6-B6AE-766F13904CAA}"/>
              </a:ext>
            </a:extLst>
          </p:cNvPr>
          <p:cNvSpPr txBox="1"/>
          <p:nvPr/>
        </p:nvSpPr>
        <p:spPr>
          <a:xfrm>
            <a:off x="2976" y="1366885"/>
            <a:ext cx="974486" cy="234891"/>
          </a:xfrm>
          <a:prstGeom prst="rect">
            <a:avLst/>
          </a:prstGeom>
          <a:solidFill>
            <a:srgbClr val="FF9C85"/>
          </a:solidFill>
        </p:spPr>
        <p:txBody>
          <a:bodyPr wrap="square" rtlCol="0">
            <a:spAutoFit/>
          </a:bodyPr>
          <a:lstStyle/>
          <a:p>
            <a:endParaRPr lang="en-IN" dirty="0"/>
          </a:p>
        </p:txBody>
      </p:sp>
      <p:sp>
        <p:nvSpPr>
          <p:cNvPr id="12" name="TextBox 11"/>
          <p:cNvSpPr txBox="1"/>
          <p:nvPr/>
        </p:nvSpPr>
        <p:spPr>
          <a:xfrm>
            <a:off x="1217735" y="6406827"/>
            <a:ext cx="10093478" cy="553998"/>
          </a:xfrm>
          <a:prstGeom prst="rect">
            <a:avLst/>
          </a:prstGeom>
          <a:noFill/>
        </p:spPr>
        <p:txBody>
          <a:bodyPr wrap="square" rtlCol="0">
            <a:spAutoFit/>
          </a:bodyPr>
          <a:lstStyle/>
          <a:p>
            <a:r>
              <a:rPr lang="en-US" sz="1200" dirty="0">
                <a:solidFill>
                  <a:schemeClr val="bg2">
                    <a:lumMod val="50000"/>
                  </a:schemeClr>
                </a:solidFill>
              </a:rPr>
              <a:t>THE CHRONIC KIDNEY DISEASE PREDICTION AND DIET RECOMMENDATION SYSTEM USING MACHINE LEARNING TECHNIQUES</a:t>
            </a:r>
          </a:p>
          <a:p>
            <a:endParaRPr lang="en-GB" dirty="0">
              <a:solidFill>
                <a:schemeClr val="bg2">
                  <a:lumMod val="50000"/>
                </a:schemeClr>
              </a:solidFill>
            </a:endParaRPr>
          </a:p>
        </p:txBody>
      </p:sp>
      <p:sp>
        <p:nvSpPr>
          <p:cNvPr id="4" name="TextBox 3"/>
          <p:cNvSpPr txBox="1"/>
          <p:nvPr/>
        </p:nvSpPr>
        <p:spPr>
          <a:xfrm>
            <a:off x="1217735" y="505857"/>
            <a:ext cx="6610421" cy="707886"/>
          </a:xfrm>
          <a:prstGeom prst="rect">
            <a:avLst/>
          </a:prstGeom>
          <a:noFill/>
        </p:spPr>
        <p:txBody>
          <a:bodyPr wrap="square" rtlCol="0">
            <a:spAutoFit/>
          </a:bodyPr>
          <a:lstStyle/>
          <a:p>
            <a:r>
              <a:rPr lang="en-US" sz="4000" b="1" dirty="0"/>
              <a:t>Execution Screenshots</a:t>
            </a:r>
            <a:endParaRPr lang="en-GB" sz="4000" b="1" dirty="0"/>
          </a:p>
        </p:txBody>
      </p:sp>
      <p:pic>
        <p:nvPicPr>
          <p:cNvPr id="13" name="Picture 12">
            <a:extLst>
              <a:ext uri="{FF2B5EF4-FFF2-40B4-BE49-F238E27FC236}">
                <a16:creationId xmlns:a16="http://schemas.microsoft.com/office/drawing/2014/main" xmlns="" id="{60F50E10-7236-2CF3-0BE3-B811F8A4DB37}"/>
              </a:ext>
            </a:extLst>
          </p:cNvPr>
          <p:cNvPicPr>
            <a:picLocks noChangeAspect="1"/>
          </p:cNvPicPr>
          <p:nvPr/>
        </p:nvPicPr>
        <p:blipFill>
          <a:blip r:embed="rId3"/>
          <a:stretch>
            <a:fillRect/>
          </a:stretch>
        </p:blipFill>
        <p:spPr>
          <a:xfrm>
            <a:off x="1589268" y="1887320"/>
            <a:ext cx="9350412" cy="4341087"/>
          </a:xfrm>
          <a:prstGeom prst="rect">
            <a:avLst/>
          </a:prstGeom>
        </p:spPr>
      </p:pic>
    </p:spTree>
    <p:extLst>
      <p:ext uri="{BB962C8B-B14F-4D97-AF65-F5344CB8AC3E}">
        <p14:creationId xmlns:p14="http://schemas.microsoft.com/office/powerpoint/2010/main" val="688616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4A9526B8-285A-55AE-2BC4-F8098AAC9734}"/>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569FD39C-8FAA-B24F-D1A9-28D70F9136B2}"/>
              </a:ext>
            </a:extLst>
          </p:cNvPr>
          <p:cNvSpPr>
            <a:spLocks noGrp="1"/>
          </p:cNvSpPr>
          <p:nvPr>
            <p:ph type="sldNum" sz="quarter" idx="12"/>
          </p:nvPr>
        </p:nvSpPr>
        <p:spPr/>
        <p:txBody>
          <a:bodyPr/>
          <a:lstStyle/>
          <a:p>
            <a:fld id="{5A9FFF49-C3E2-495B-9763-705B2490840D}" type="slidenum">
              <a:rPr lang="en-US" smtClean="0"/>
              <a:pPr/>
              <a:t>21</a:t>
            </a:fld>
            <a:endParaRPr lang="en-US" dirty="0"/>
          </a:p>
        </p:txBody>
      </p:sp>
      <p:pic>
        <p:nvPicPr>
          <p:cNvPr id="6" name="Picture 5">
            <a:extLst>
              <a:ext uri="{FF2B5EF4-FFF2-40B4-BE49-F238E27FC236}">
                <a16:creationId xmlns:a16="http://schemas.microsoft.com/office/drawing/2014/main" xmlns="" id="{AD83D25C-81FD-1FAE-E7BF-6590461D5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53" y="59353"/>
            <a:ext cx="756047" cy="756047"/>
          </a:xfrm>
          <a:prstGeom prst="rect">
            <a:avLst/>
          </a:prstGeom>
        </p:spPr>
      </p:pic>
      <p:sp>
        <p:nvSpPr>
          <p:cNvPr id="7" name="TextBox 6">
            <a:extLst>
              <a:ext uri="{FF2B5EF4-FFF2-40B4-BE49-F238E27FC236}">
                <a16:creationId xmlns:a16="http://schemas.microsoft.com/office/drawing/2014/main" xmlns="" id="{9EB634B1-D1E7-777F-4197-4FF42595AF95}"/>
              </a:ext>
            </a:extLst>
          </p:cNvPr>
          <p:cNvSpPr txBox="1"/>
          <p:nvPr/>
        </p:nvSpPr>
        <p:spPr>
          <a:xfrm>
            <a:off x="6564761" y="136525"/>
            <a:ext cx="5335052" cy="369332"/>
          </a:xfrm>
          <a:prstGeom prst="rect">
            <a:avLst/>
          </a:prstGeom>
          <a:noFill/>
        </p:spPr>
        <p:txBody>
          <a:bodyPr wrap="square" rtlCol="0">
            <a:spAutoFit/>
          </a:bodyPr>
          <a:lstStyle/>
          <a:p>
            <a:r>
              <a:rPr lang="en-IN" dirty="0">
                <a:solidFill>
                  <a:schemeClr val="accent2"/>
                </a:solidFill>
                <a:latin typeface="Cooper Black" panose="0208090404030B020404" pitchFamily="18" charset="0"/>
              </a:rPr>
              <a:t>Aditya College of Engineering &amp; Technology</a:t>
            </a:r>
          </a:p>
        </p:txBody>
      </p:sp>
      <p:sp>
        <p:nvSpPr>
          <p:cNvPr id="8" name="TextBox 7">
            <a:extLst>
              <a:ext uri="{FF2B5EF4-FFF2-40B4-BE49-F238E27FC236}">
                <a16:creationId xmlns:a16="http://schemas.microsoft.com/office/drawing/2014/main" xmlns="" id="{5423A72E-5605-6291-BEB9-A6D44170173D}"/>
              </a:ext>
            </a:extLst>
          </p:cNvPr>
          <p:cNvSpPr txBox="1"/>
          <p:nvPr/>
        </p:nvSpPr>
        <p:spPr>
          <a:xfrm>
            <a:off x="1154036" y="1375111"/>
            <a:ext cx="10947575" cy="226666"/>
          </a:xfrm>
          <a:prstGeom prst="rect">
            <a:avLst/>
          </a:prstGeom>
          <a:solidFill>
            <a:schemeClr val="accent2"/>
          </a:solidFill>
        </p:spPr>
        <p:txBody>
          <a:bodyPr wrap="square" rtlCol="0">
            <a:spAutoFit/>
          </a:bodyPr>
          <a:lstStyle/>
          <a:p>
            <a:endParaRPr lang="en-IN" dirty="0">
              <a:solidFill>
                <a:schemeClr val="accent2"/>
              </a:solidFill>
            </a:endParaRPr>
          </a:p>
        </p:txBody>
      </p:sp>
      <p:sp>
        <p:nvSpPr>
          <p:cNvPr id="9" name="TextBox 8">
            <a:extLst>
              <a:ext uri="{FF2B5EF4-FFF2-40B4-BE49-F238E27FC236}">
                <a16:creationId xmlns:a16="http://schemas.microsoft.com/office/drawing/2014/main" xmlns="" id="{21F979D2-F274-C1C6-B6AE-766F13904CAA}"/>
              </a:ext>
            </a:extLst>
          </p:cNvPr>
          <p:cNvSpPr txBox="1"/>
          <p:nvPr/>
        </p:nvSpPr>
        <p:spPr>
          <a:xfrm>
            <a:off x="2976" y="1366885"/>
            <a:ext cx="974486" cy="234891"/>
          </a:xfrm>
          <a:prstGeom prst="rect">
            <a:avLst/>
          </a:prstGeom>
          <a:solidFill>
            <a:srgbClr val="FF9C85"/>
          </a:solidFill>
        </p:spPr>
        <p:txBody>
          <a:bodyPr wrap="square" rtlCol="0">
            <a:spAutoFit/>
          </a:bodyPr>
          <a:lstStyle/>
          <a:p>
            <a:endParaRPr lang="en-IN" dirty="0"/>
          </a:p>
        </p:txBody>
      </p:sp>
      <p:sp>
        <p:nvSpPr>
          <p:cNvPr id="12" name="TextBox 11"/>
          <p:cNvSpPr txBox="1"/>
          <p:nvPr/>
        </p:nvSpPr>
        <p:spPr>
          <a:xfrm>
            <a:off x="1217735" y="6406827"/>
            <a:ext cx="10093478" cy="553998"/>
          </a:xfrm>
          <a:prstGeom prst="rect">
            <a:avLst/>
          </a:prstGeom>
          <a:noFill/>
        </p:spPr>
        <p:txBody>
          <a:bodyPr wrap="square" rtlCol="0">
            <a:spAutoFit/>
          </a:bodyPr>
          <a:lstStyle/>
          <a:p>
            <a:r>
              <a:rPr lang="en-US" sz="1200" dirty="0">
                <a:solidFill>
                  <a:schemeClr val="bg2">
                    <a:lumMod val="50000"/>
                  </a:schemeClr>
                </a:solidFill>
              </a:rPr>
              <a:t>THE CHRONIC KIDNEY DISEASE PREDICTION AND DIET RECOMMENDATION SYSTEM USING MACHINE LEARNING TECHNIQUES</a:t>
            </a:r>
          </a:p>
          <a:p>
            <a:endParaRPr lang="en-GB" dirty="0">
              <a:solidFill>
                <a:schemeClr val="bg2">
                  <a:lumMod val="50000"/>
                </a:schemeClr>
              </a:solidFill>
            </a:endParaRPr>
          </a:p>
        </p:txBody>
      </p:sp>
      <p:sp>
        <p:nvSpPr>
          <p:cNvPr id="4" name="TextBox 3"/>
          <p:cNvSpPr txBox="1"/>
          <p:nvPr/>
        </p:nvSpPr>
        <p:spPr>
          <a:xfrm>
            <a:off x="1217735" y="505857"/>
            <a:ext cx="6610421" cy="707886"/>
          </a:xfrm>
          <a:prstGeom prst="rect">
            <a:avLst/>
          </a:prstGeom>
          <a:noFill/>
        </p:spPr>
        <p:txBody>
          <a:bodyPr wrap="square" rtlCol="0">
            <a:spAutoFit/>
          </a:bodyPr>
          <a:lstStyle/>
          <a:p>
            <a:r>
              <a:rPr lang="en-US" sz="4000" b="1" dirty="0"/>
              <a:t>Execution Screenshots</a:t>
            </a:r>
            <a:endParaRPr lang="en-GB" sz="4000" b="1" dirty="0"/>
          </a:p>
        </p:txBody>
      </p:sp>
      <p:pic>
        <p:nvPicPr>
          <p:cNvPr id="15" name="Picture 14">
            <a:extLst>
              <a:ext uri="{FF2B5EF4-FFF2-40B4-BE49-F238E27FC236}">
                <a16:creationId xmlns:a16="http://schemas.microsoft.com/office/drawing/2014/main" xmlns="" id="{8EE0543E-56EB-2291-7343-8C65B945A926}"/>
              </a:ext>
            </a:extLst>
          </p:cNvPr>
          <p:cNvPicPr>
            <a:picLocks noChangeAspect="1"/>
          </p:cNvPicPr>
          <p:nvPr/>
        </p:nvPicPr>
        <p:blipFill>
          <a:blip r:embed="rId3"/>
          <a:stretch>
            <a:fillRect/>
          </a:stretch>
        </p:blipFill>
        <p:spPr>
          <a:xfrm>
            <a:off x="1881211" y="1921980"/>
            <a:ext cx="8766526" cy="3988165"/>
          </a:xfrm>
          <a:prstGeom prst="rect">
            <a:avLst/>
          </a:prstGeom>
        </p:spPr>
      </p:pic>
    </p:spTree>
    <p:extLst>
      <p:ext uri="{BB962C8B-B14F-4D97-AF65-F5344CB8AC3E}">
        <p14:creationId xmlns:p14="http://schemas.microsoft.com/office/powerpoint/2010/main" val="20594549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4A9526B8-285A-55AE-2BC4-F8098AAC9734}"/>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569FD39C-8FAA-B24F-D1A9-28D70F9136B2}"/>
              </a:ext>
            </a:extLst>
          </p:cNvPr>
          <p:cNvSpPr>
            <a:spLocks noGrp="1"/>
          </p:cNvSpPr>
          <p:nvPr>
            <p:ph type="sldNum" sz="quarter" idx="12"/>
          </p:nvPr>
        </p:nvSpPr>
        <p:spPr/>
        <p:txBody>
          <a:bodyPr/>
          <a:lstStyle/>
          <a:p>
            <a:fld id="{5A9FFF49-C3E2-495B-9763-705B2490840D}" type="slidenum">
              <a:rPr lang="en-US" smtClean="0"/>
              <a:pPr/>
              <a:t>22</a:t>
            </a:fld>
            <a:endParaRPr lang="en-US" dirty="0"/>
          </a:p>
        </p:txBody>
      </p:sp>
      <p:pic>
        <p:nvPicPr>
          <p:cNvPr id="6" name="Picture 5">
            <a:extLst>
              <a:ext uri="{FF2B5EF4-FFF2-40B4-BE49-F238E27FC236}">
                <a16:creationId xmlns:a16="http://schemas.microsoft.com/office/drawing/2014/main" xmlns="" id="{AD83D25C-81FD-1FAE-E7BF-6590461D5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53" y="59353"/>
            <a:ext cx="756047" cy="756047"/>
          </a:xfrm>
          <a:prstGeom prst="rect">
            <a:avLst/>
          </a:prstGeom>
        </p:spPr>
      </p:pic>
      <p:sp>
        <p:nvSpPr>
          <p:cNvPr id="7" name="TextBox 6">
            <a:extLst>
              <a:ext uri="{FF2B5EF4-FFF2-40B4-BE49-F238E27FC236}">
                <a16:creationId xmlns:a16="http://schemas.microsoft.com/office/drawing/2014/main" xmlns="" id="{9EB634B1-D1E7-777F-4197-4FF42595AF95}"/>
              </a:ext>
            </a:extLst>
          </p:cNvPr>
          <p:cNvSpPr txBox="1"/>
          <p:nvPr/>
        </p:nvSpPr>
        <p:spPr>
          <a:xfrm>
            <a:off x="6564761" y="136525"/>
            <a:ext cx="5335052" cy="369332"/>
          </a:xfrm>
          <a:prstGeom prst="rect">
            <a:avLst/>
          </a:prstGeom>
          <a:noFill/>
        </p:spPr>
        <p:txBody>
          <a:bodyPr wrap="square" rtlCol="0">
            <a:spAutoFit/>
          </a:bodyPr>
          <a:lstStyle/>
          <a:p>
            <a:r>
              <a:rPr lang="en-IN" dirty="0">
                <a:solidFill>
                  <a:schemeClr val="accent2"/>
                </a:solidFill>
                <a:latin typeface="Cooper Black" panose="0208090404030B020404" pitchFamily="18" charset="0"/>
              </a:rPr>
              <a:t>Aditya College of Engineering &amp; Technology</a:t>
            </a:r>
          </a:p>
        </p:txBody>
      </p:sp>
      <p:sp>
        <p:nvSpPr>
          <p:cNvPr id="8" name="TextBox 7">
            <a:extLst>
              <a:ext uri="{FF2B5EF4-FFF2-40B4-BE49-F238E27FC236}">
                <a16:creationId xmlns:a16="http://schemas.microsoft.com/office/drawing/2014/main" xmlns="" id="{5423A72E-5605-6291-BEB9-A6D44170173D}"/>
              </a:ext>
            </a:extLst>
          </p:cNvPr>
          <p:cNvSpPr txBox="1"/>
          <p:nvPr/>
        </p:nvSpPr>
        <p:spPr>
          <a:xfrm>
            <a:off x="1154036" y="1375111"/>
            <a:ext cx="10947575" cy="226666"/>
          </a:xfrm>
          <a:prstGeom prst="rect">
            <a:avLst/>
          </a:prstGeom>
          <a:solidFill>
            <a:schemeClr val="accent2"/>
          </a:solidFill>
        </p:spPr>
        <p:txBody>
          <a:bodyPr wrap="square" rtlCol="0">
            <a:spAutoFit/>
          </a:bodyPr>
          <a:lstStyle/>
          <a:p>
            <a:endParaRPr lang="en-IN" dirty="0">
              <a:solidFill>
                <a:schemeClr val="accent2"/>
              </a:solidFill>
            </a:endParaRPr>
          </a:p>
        </p:txBody>
      </p:sp>
      <p:sp>
        <p:nvSpPr>
          <p:cNvPr id="9" name="TextBox 8">
            <a:extLst>
              <a:ext uri="{FF2B5EF4-FFF2-40B4-BE49-F238E27FC236}">
                <a16:creationId xmlns:a16="http://schemas.microsoft.com/office/drawing/2014/main" xmlns="" id="{21F979D2-F274-C1C6-B6AE-766F13904CAA}"/>
              </a:ext>
            </a:extLst>
          </p:cNvPr>
          <p:cNvSpPr txBox="1"/>
          <p:nvPr/>
        </p:nvSpPr>
        <p:spPr>
          <a:xfrm>
            <a:off x="2976" y="1366885"/>
            <a:ext cx="974486" cy="234891"/>
          </a:xfrm>
          <a:prstGeom prst="rect">
            <a:avLst/>
          </a:prstGeom>
          <a:solidFill>
            <a:srgbClr val="FF9C85"/>
          </a:solidFill>
        </p:spPr>
        <p:txBody>
          <a:bodyPr wrap="square" rtlCol="0">
            <a:spAutoFit/>
          </a:bodyPr>
          <a:lstStyle/>
          <a:p>
            <a:endParaRPr lang="en-IN" dirty="0"/>
          </a:p>
        </p:txBody>
      </p:sp>
      <p:sp>
        <p:nvSpPr>
          <p:cNvPr id="12" name="TextBox 11"/>
          <p:cNvSpPr txBox="1"/>
          <p:nvPr/>
        </p:nvSpPr>
        <p:spPr>
          <a:xfrm>
            <a:off x="1217735" y="6406827"/>
            <a:ext cx="10093478" cy="553998"/>
          </a:xfrm>
          <a:prstGeom prst="rect">
            <a:avLst/>
          </a:prstGeom>
          <a:noFill/>
        </p:spPr>
        <p:txBody>
          <a:bodyPr wrap="square" rtlCol="0">
            <a:spAutoFit/>
          </a:bodyPr>
          <a:lstStyle/>
          <a:p>
            <a:r>
              <a:rPr lang="en-US" sz="1200" dirty="0">
                <a:solidFill>
                  <a:schemeClr val="bg2">
                    <a:lumMod val="50000"/>
                  </a:schemeClr>
                </a:solidFill>
              </a:rPr>
              <a:t>THE CHRONIC KIDNEY DISEASE PREDICTION AND DIET RECOMMENDATION SYSTEM USING MACHINE LEARNING TECHNIQUES</a:t>
            </a:r>
          </a:p>
          <a:p>
            <a:endParaRPr lang="en-GB" dirty="0">
              <a:solidFill>
                <a:schemeClr val="bg2">
                  <a:lumMod val="50000"/>
                </a:schemeClr>
              </a:solidFill>
            </a:endParaRPr>
          </a:p>
        </p:txBody>
      </p:sp>
      <p:sp>
        <p:nvSpPr>
          <p:cNvPr id="4" name="TextBox 3"/>
          <p:cNvSpPr txBox="1"/>
          <p:nvPr/>
        </p:nvSpPr>
        <p:spPr>
          <a:xfrm>
            <a:off x="1217735" y="505857"/>
            <a:ext cx="6610421" cy="707886"/>
          </a:xfrm>
          <a:prstGeom prst="rect">
            <a:avLst/>
          </a:prstGeom>
          <a:noFill/>
        </p:spPr>
        <p:txBody>
          <a:bodyPr wrap="square" rtlCol="0">
            <a:spAutoFit/>
          </a:bodyPr>
          <a:lstStyle/>
          <a:p>
            <a:r>
              <a:rPr lang="en-US" sz="4000" b="1" dirty="0"/>
              <a:t>Execution Screenshots</a:t>
            </a:r>
            <a:endParaRPr lang="en-GB" sz="4000" b="1" dirty="0"/>
          </a:p>
        </p:txBody>
      </p:sp>
      <p:pic>
        <p:nvPicPr>
          <p:cNvPr id="10" name="Picture 9">
            <a:extLst>
              <a:ext uri="{FF2B5EF4-FFF2-40B4-BE49-F238E27FC236}">
                <a16:creationId xmlns:a16="http://schemas.microsoft.com/office/drawing/2014/main" xmlns="" id="{BBB6091A-92A0-7CE3-4C9C-F76CDB7F956A}"/>
              </a:ext>
            </a:extLst>
          </p:cNvPr>
          <p:cNvPicPr>
            <a:picLocks noChangeAspect="1"/>
          </p:cNvPicPr>
          <p:nvPr/>
        </p:nvPicPr>
        <p:blipFill>
          <a:blip r:embed="rId3"/>
          <a:stretch>
            <a:fillRect/>
          </a:stretch>
        </p:blipFill>
        <p:spPr>
          <a:xfrm>
            <a:off x="2329380" y="1940313"/>
            <a:ext cx="7974347" cy="3969834"/>
          </a:xfrm>
          <a:prstGeom prst="rect">
            <a:avLst/>
          </a:prstGeom>
        </p:spPr>
      </p:pic>
    </p:spTree>
    <p:extLst>
      <p:ext uri="{BB962C8B-B14F-4D97-AF65-F5344CB8AC3E}">
        <p14:creationId xmlns:p14="http://schemas.microsoft.com/office/powerpoint/2010/main" val="31868309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4A9526B8-285A-55AE-2BC4-F8098AAC9734}"/>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569FD39C-8FAA-B24F-D1A9-28D70F9136B2}"/>
              </a:ext>
            </a:extLst>
          </p:cNvPr>
          <p:cNvSpPr>
            <a:spLocks noGrp="1"/>
          </p:cNvSpPr>
          <p:nvPr>
            <p:ph type="sldNum" sz="quarter" idx="12"/>
          </p:nvPr>
        </p:nvSpPr>
        <p:spPr/>
        <p:txBody>
          <a:bodyPr/>
          <a:lstStyle/>
          <a:p>
            <a:fld id="{5A9FFF49-C3E2-495B-9763-705B2490840D}" type="slidenum">
              <a:rPr lang="en-US" smtClean="0"/>
              <a:pPr/>
              <a:t>23</a:t>
            </a:fld>
            <a:endParaRPr lang="en-US" dirty="0"/>
          </a:p>
        </p:txBody>
      </p:sp>
      <p:pic>
        <p:nvPicPr>
          <p:cNvPr id="6" name="Picture 5">
            <a:extLst>
              <a:ext uri="{FF2B5EF4-FFF2-40B4-BE49-F238E27FC236}">
                <a16:creationId xmlns:a16="http://schemas.microsoft.com/office/drawing/2014/main" xmlns="" id="{AD83D25C-81FD-1FAE-E7BF-6590461D5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53" y="59353"/>
            <a:ext cx="756047" cy="756047"/>
          </a:xfrm>
          <a:prstGeom prst="rect">
            <a:avLst/>
          </a:prstGeom>
        </p:spPr>
      </p:pic>
      <p:sp>
        <p:nvSpPr>
          <p:cNvPr id="7" name="TextBox 6">
            <a:extLst>
              <a:ext uri="{FF2B5EF4-FFF2-40B4-BE49-F238E27FC236}">
                <a16:creationId xmlns:a16="http://schemas.microsoft.com/office/drawing/2014/main" xmlns="" id="{9EB634B1-D1E7-777F-4197-4FF42595AF95}"/>
              </a:ext>
            </a:extLst>
          </p:cNvPr>
          <p:cNvSpPr txBox="1"/>
          <p:nvPr/>
        </p:nvSpPr>
        <p:spPr>
          <a:xfrm>
            <a:off x="6564761" y="136525"/>
            <a:ext cx="5335052" cy="369332"/>
          </a:xfrm>
          <a:prstGeom prst="rect">
            <a:avLst/>
          </a:prstGeom>
          <a:noFill/>
        </p:spPr>
        <p:txBody>
          <a:bodyPr wrap="square" rtlCol="0">
            <a:spAutoFit/>
          </a:bodyPr>
          <a:lstStyle/>
          <a:p>
            <a:r>
              <a:rPr lang="en-IN" dirty="0">
                <a:solidFill>
                  <a:schemeClr val="accent2"/>
                </a:solidFill>
                <a:latin typeface="Cooper Black" panose="0208090404030B020404" pitchFamily="18" charset="0"/>
              </a:rPr>
              <a:t>Aditya College of Engineering &amp; Technology</a:t>
            </a:r>
          </a:p>
        </p:txBody>
      </p:sp>
      <p:sp>
        <p:nvSpPr>
          <p:cNvPr id="8" name="TextBox 7">
            <a:extLst>
              <a:ext uri="{FF2B5EF4-FFF2-40B4-BE49-F238E27FC236}">
                <a16:creationId xmlns:a16="http://schemas.microsoft.com/office/drawing/2014/main" xmlns="" id="{5423A72E-5605-6291-BEB9-A6D44170173D}"/>
              </a:ext>
            </a:extLst>
          </p:cNvPr>
          <p:cNvSpPr txBox="1"/>
          <p:nvPr/>
        </p:nvSpPr>
        <p:spPr>
          <a:xfrm>
            <a:off x="1154036" y="1375111"/>
            <a:ext cx="10947575" cy="226666"/>
          </a:xfrm>
          <a:prstGeom prst="rect">
            <a:avLst/>
          </a:prstGeom>
          <a:solidFill>
            <a:schemeClr val="accent2"/>
          </a:solidFill>
        </p:spPr>
        <p:txBody>
          <a:bodyPr wrap="square" rtlCol="0">
            <a:spAutoFit/>
          </a:bodyPr>
          <a:lstStyle/>
          <a:p>
            <a:endParaRPr lang="en-IN" dirty="0">
              <a:solidFill>
                <a:schemeClr val="accent2"/>
              </a:solidFill>
            </a:endParaRPr>
          </a:p>
        </p:txBody>
      </p:sp>
      <p:sp>
        <p:nvSpPr>
          <p:cNvPr id="9" name="TextBox 8">
            <a:extLst>
              <a:ext uri="{FF2B5EF4-FFF2-40B4-BE49-F238E27FC236}">
                <a16:creationId xmlns:a16="http://schemas.microsoft.com/office/drawing/2014/main" xmlns="" id="{21F979D2-F274-C1C6-B6AE-766F13904CAA}"/>
              </a:ext>
            </a:extLst>
          </p:cNvPr>
          <p:cNvSpPr txBox="1"/>
          <p:nvPr/>
        </p:nvSpPr>
        <p:spPr>
          <a:xfrm>
            <a:off x="2976" y="1366885"/>
            <a:ext cx="974486" cy="234891"/>
          </a:xfrm>
          <a:prstGeom prst="rect">
            <a:avLst/>
          </a:prstGeom>
          <a:solidFill>
            <a:srgbClr val="FF9C85"/>
          </a:solidFill>
        </p:spPr>
        <p:txBody>
          <a:bodyPr wrap="square" rtlCol="0">
            <a:spAutoFit/>
          </a:bodyPr>
          <a:lstStyle/>
          <a:p>
            <a:endParaRPr lang="en-IN" dirty="0"/>
          </a:p>
        </p:txBody>
      </p:sp>
      <p:sp>
        <p:nvSpPr>
          <p:cNvPr id="12" name="TextBox 11"/>
          <p:cNvSpPr txBox="1"/>
          <p:nvPr/>
        </p:nvSpPr>
        <p:spPr>
          <a:xfrm>
            <a:off x="1217735" y="6406827"/>
            <a:ext cx="10093478" cy="553998"/>
          </a:xfrm>
          <a:prstGeom prst="rect">
            <a:avLst/>
          </a:prstGeom>
          <a:noFill/>
        </p:spPr>
        <p:txBody>
          <a:bodyPr wrap="square" rtlCol="0">
            <a:spAutoFit/>
          </a:bodyPr>
          <a:lstStyle/>
          <a:p>
            <a:r>
              <a:rPr lang="en-US" sz="1200" dirty="0">
                <a:solidFill>
                  <a:schemeClr val="bg2">
                    <a:lumMod val="50000"/>
                  </a:schemeClr>
                </a:solidFill>
              </a:rPr>
              <a:t>THE CHRONIC KIDNEY DISEASE PREDICTION AND DIET RECOMMENDATION SYSTEM USING MACHINE LEARNING TECHNIQUES</a:t>
            </a:r>
          </a:p>
          <a:p>
            <a:endParaRPr lang="en-GB" dirty="0">
              <a:solidFill>
                <a:schemeClr val="bg2">
                  <a:lumMod val="50000"/>
                </a:schemeClr>
              </a:solidFill>
            </a:endParaRPr>
          </a:p>
        </p:txBody>
      </p:sp>
      <p:pic>
        <p:nvPicPr>
          <p:cNvPr id="10" name="Picture 9">
            <a:extLst>
              <a:ext uri="{FF2B5EF4-FFF2-40B4-BE49-F238E27FC236}">
                <a16:creationId xmlns:a16="http://schemas.microsoft.com/office/drawing/2014/main" xmlns="" id="{C0E7DCC6-4DE8-CE75-D04D-8CD7A3D89D28}"/>
              </a:ext>
            </a:extLst>
          </p:cNvPr>
          <p:cNvPicPr>
            <a:picLocks noChangeAspect="1"/>
          </p:cNvPicPr>
          <p:nvPr/>
        </p:nvPicPr>
        <p:blipFill>
          <a:blip r:embed="rId3"/>
          <a:stretch>
            <a:fillRect/>
          </a:stretch>
        </p:blipFill>
        <p:spPr>
          <a:xfrm>
            <a:off x="1757014" y="1970456"/>
            <a:ext cx="8358934" cy="3879040"/>
          </a:xfrm>
          <a:prstGeom prst="rect">
            <a:avLst/>
          </a:prstGeom>
        </p:spPr>
      </p:pic>
      <p:sp>
        <p:nvSpPr>
          <p:cNvPr id="11" name="TextBox 10"/>
          <p:cNvSpPr txBox="1"/>
          <p:nvPr/>
        </p:nvSpPr>
        <p:spPr>
          <a:xfrm>
            <a:off x="1217735" y="531615"/>
            <a:ext cx="6610421" cy="707886"/>
          </a:xfrm>
          <a:prstGeom prst="rect">
            <a:avLst/>
          </a:prstGeom>
          <a:noFill/>
        </p:spPr>
        <p:txBody>
          <a:bodyPr wrap="square" rtlCol="0">
            <a:spAutoFit/>
          </a:bodyPr>
          <a:lstStyle/>
          <a:p>
            <a:r>
              <a:rPr lang="en-US" sz="4000" b="1" dirty="0"/>
              <a:t>Execution Screenshots</a:t>
            </a:r>
            <a:endParaRPr lang="en-GB" sz="4000" b="1" dirty="0"/>
          </a:p>
        </p:txBody>
      </p:sp>
    </p:spTree>
    <p:extLst>
      <p:ext uri="{BB962C8B-B14F-4D97-AF65-F5344CB8AC3E}">
        <p14:creationId xmlns:p14="http://schemas.microsoft.com/office/powerpoint/2010/main" val="3162517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4A9526B8-285A-55AE-2BC4-F8098AAC9734}"/>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569FD39C-8FAA-B24F-D1A9-28D70F9136B2}"/>
              </a:ext>
            </a:extLst>
          </p:cNvPr>
          <p:cNvSpPr>
            <a:spLocks noGrp="1"/>
          </p:cNvSpPr>
          <p:nvPr>
            <p:ph type="sldNum" sz="quarter" idx="12"/>
          </p:nvPr>
        </p:nvSpPr>
        <p:spPr/>
        <p:txBody>
          <a:bodyPr/>
          <a:lstStyle/>
          <a:p>
            <a:fld id="{5A9FFF49-C3E2-495B-9763-705B2490840D}" type="slidenum">
              <a:rPr lang="en-US" smtClean="0"/>
              <a:pPr/>
              <a:t>24</a:t>
            </a:fld>
            <a:endParaRPr lang="en-US" dirty="0"/>
          </a:p>
        </p:txBody>
      </p:sp>
      <p:pic>
        <p:nvPicPr>
          <p:cNvPr id="6" name="Picture 5">
            <a:extLst>
              <a:ext uri="{FF2B5EF4-FFF2-40B4-BE49-F238E27FC236}">
                <a16:creationId xmlns:a16="http://schemas.microsoft.com/office/drawing/2014/main" xmlns="" id="{AD83D25C-81FD-1FAE-E7BF-6590461D5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53" y="59353"/>
            <a:ext cx="756047" cy="756047"/>
          </a:xfrm>
          <a:prstGeom prst="rect">
            <a:avLst/>
          </a:prstGeom>
        </p:spPr>
      </p:pic>
      <p:sp>
        <p:nvSpPr>
          <p:cNvPr id="7" name="TextBox 6">
            <a:extLst>
              <a:ext uri="{FF2B5EF4-FFF2-40B4-BE49-F238E27FC236}">
                <a16:creationId xmlns:a16="http://schemas.microsoft.com/office/drawing/2014/main" xmlns="" id="{9EB634B1-D1E7-777F-4197-4FF42595AF95}"/>
              </a:ext>
            </a:extLst>
          </p:cNvPr>
          <p:cNvSpPr txBox="1"/>
          <p:nvPr/>
        </p:nvSpPr>
        <p:spPr>
          <a:xfrm>
            <a:off x="6564761" y="136525"/>
            <a:ext cx="5335052" cy="369332"/>
          </a:xfrm>
          <a:prstGeom prst="rect">
            <a:avLst/>
          </a:prstGeom>
          <a:noFill/>
        </p:spPr>
        <p:txBody>
          <a:bodyPr wrap="square" rtlCol="0">
            <a:spAutoFit/>
          </a:bodyPr>
          <a:lstStyle/>
          <a:p>
            <a:r>
              <a:rPr lang="en-IN" dirty="0">
                <a:solidFill>
                  <a:schemeClr val="accent2"/>
                </a:solidFill>
                <a:latin typeface="Cooper Black" panose="0208090404030B020404" pitchFamily="18" charset="0"/>
              </a:rPr>
              <a:t>Aditya College of Engineering &amp; Technology</a:t>
            </a:r>
          </a:p>
        </p:txBody>
      </p:sp>
      <p:sp>
        <p:nvSpPr>
          <p:cNvPr id="8" name="TextBox 7">
            <a:extLst>
              <a:ext uri="{FF2B5EF4-FFF2-40B4-BE49-F238E27FC236}">
                <a16:creationId xmlns:a16="http://schemas.microsoft.com/office/drawing/2014/main" xmlns="" id="{5423A72E-5605-6291-BEB9-A6D44170173D}"/>
              </a:ext>
            </a:extLst>
          </p:cNvPr>
          <p:cNvSpPr txBox="1"/>
          <p:nvPr/>
        </p:nvSpPr>
        <p:spPr>
          <a:xfrm>
            <a:off x="1154036" y="1375111"/>
            <a:ext cx="10947575" cy="226666"/>
          </a:xfrm>
          <a:prstGeom prst="rect">
            <a:avLst/>
          </a:prstGeom>
          <a:solidFill>
            <a:schemeClr val="accent2"/>
          </a:solidFill>
        </p:spPr>
        <p:txBody>
          <a:bodyPr wrap="square" rtlCol="0">
            <a:spAutoFit/>
          </a:bodyPr>
          <a:lstStyle/>
          <a:p>
            <a:endParaRPr lang="en-IN" dirty="0">
              <a:solidFill>
                <a:schemeClr val="accent2"/>
              </a:solidFill>
            </a:endParaRPr>
          </a:p>
        </p:txBody>
      </p:sp>
      <p:sp>
        <p:nvSpPr>
          <p:cNvPr id="9" name="TextBox 8">
            <a:extLst>
              <a:ext uri="{FF2B5EF4-FFF2-40B4-BE49-F238E27FC236}">
                <a16:creationId xmlns:a16="http://schemas.microsoft.com/office/drawing/2014/main" xmlns="" id="{21F979D2-F274-C1C6-B6AE-766F13904CAA}"/>
              </a:ext>
            </a:extLst>
          </p:cNvPr>
          <p:cNvSpPr txBox="1"/>
          <p:nvPr/>
        </p:nvSpPr>
        <p:spPr>
          <a:xfrm>
            <a:off x="2976" y="1366885"/>
            <a:ext cx="974486" cy="234891"/>
          </a:xfrm>
          <a:prstGeom prst="rect">
            <a:avLst/>
          </a:prstGeom>
          <a:solidFill>
            <a:srgbClr val="FF9C85"/>
          </a:solidFill>
        </p:spPr>
        <p:txBody>
          <a:bodyPr wrap="square" rtlCol="0">
            <a:spAutoFit/>
          </a:bodyPr>
          <a:lstStyle/>
          <a:p>
            <a:endParaRPr lang="en-IN" dirty="0"/>
          </a:p>
        </p:txBody>
      </p:sp>
      <p:sp>
        <p:nvSpPr>
          <p:cNvPr id="12" name="TextBox 11"/>
          <p:cNvSpPr txBox="1"/>
          <p:nvPr/>
        </p:nvSpPr>
        <p:spPr>
          <a:xfrm>
            <a:off x="1217735" y="6406827"/>
            <a:ext cx="10093478" cy="553998"/>
          </a:xfrm>
          <a:prstGeom prst="rect">
            <a:avLst/>
          </a:prstGeom>
          <a:noFill/>
        </p:spPr>
        <p:txBody>
          <a:bodyPr wrap="square" rtlCol="0">
            <a:spAutoFit/>
          </a:bodyPr>
          <a:lstStyle/>
          <a:p>
            <a:r>
              <a:rPr lang="en-US" sz="1200" dirty="0">
                <a:solidFill>
                  <a:schemeClr val="bg2">
                    <a:lumMod val="50000"/>
                  </a:schemeClr>
                </a:solidFill>
              </a:rPr>
              <a:t>THE CHRONIC KIDNEY DISEASE PREDICTION AND DIET RECOMMENDATION SYSTEM USING MACHINE LEARNING TECHNIQUES</a:t>
            </a:r>
          </a:p>
          <a:p>
            <a:endParaRPr lang="en-GB" dirty="0">
              <a:solidFill>
                <a:schemeClr val="bg2">
                  <a:lumMod val="50000"/>
                </a:schemeClr>
              </a:solidFill>
            </a:endParaRPr>
          </a:p>
        </p:txBody>
      </p:sp>
      <p:pic>
        <p:nvPicPr>
          <p:cNvPr id="11" name="Picture 10">
            <a:extLst>
              <a:ext uri="{FF2B5EF4-FFF2-40B4-BE49-F238E27FC236}">
                <a16:creationId xmlns:a16="http://schemas.microsoft.com/office/drawing/2014/main" xmlns="" id="{90B3FFE1-A0A3-8C94-5430-318D3A3CD622}"/>
              </a:ext>
            </a:extLst>
          </p:cNvPr>
          <p:cNvPicPr>
            <a:picLocks noChangeAspect="1"/>
          </p:cNvPicPr>
          <p:nvPr/>
        </p:nvPicPr>
        <p:blipFill>
          <a:blip r:embed="rId3"/>
          <a:stretch>
            <a:fillRect/>
          </a:stretch>
        </p:blipFill>
        <p:spPr>
          <a:xfrm>
            <a:off x="2471000" y="1601777"/>
            <a:ext cx="7586948" cy="2319014"/>
          </a:xfrm>
          <a:prstGeom prst="rect">
            <a:avLst/>
          </a:prstGeom>
        </p:spPr>
      </p:pic>
      <p:pic>
        <p:nvPicPr>
          <p:cNvPr id="13" name="Picture 12">
            <a:extLst>
              <a:ext uri="{FF2B5EF4-FFF2-40B4-BE49-F238E27FC236}">
                <a16:creationId xmlns:a16="http://schemas.microsoft.com/office/drawing/2014/main" xmlns="" id="{EBF6932F-EDBE-E6ED-A5C4-1A82546FBBDF}"/>
              </a:ext>
            </a:extLst>
          </p:cNvPr>
          <p:cNvPicPr>
            <a:picLocks noChangeAspect="1"/>
          </p:cNvPicPr>
          <p:nvPr/>
        </p:nvPicPr>
        <p:blipFill>
          <a:blip r:embed="rId4"/>
          <a:stretch>
            <a:fillRect/>
          </a:stretch>
        </p:blipFill>
        <p:spPr>
          <a:xfrm>
            <a:off x="2470999" y="3742371"/>
            <a:ext cx="7554675" cy="2078830"/>
          </a:xfrm>
          <a:prstGeom prst="rect">
            <a:avLst/>
          </a:prstGeom>
        </p:spPr>
      </p:pic>
      <p:sp>
        <p:nvSpPr>
          <p:cNvPr id="14" name="TextBox 13"/>
          <p:cNvSpPr txBox="1"/>
          <p:nvPr/>
        </p:nvSpPr>
        <p:spPr>
          <a:xfrm>
            <a:off x="1217735" y="505857"/>
            <a:ext cx="6610421" cy="707886"/>
          </a:xfrm>
          <a:prstGeom prst="rect">
            <a:avLst/>
          </a:prstGeom>
          <a:noFill/>
        </p:spPr>
        <p:txBody>
          <a:bodyPr wrap="square" rtlCol="0">
            <a:spAutoFit/>
          </a:bodyPr>
          <a:lstStyle/>
          <a:p>
            <a:r>
              <a:rPr lang="en-US" sz="4000" b="1" dirty="0"/>
              <a:t>Execution Screenshots</a:t>
            </a:r>
            <a:endParaRPr lang="en-GB" sz="4000" b="1" dirty="0"/>
          </a:p>
        </p:txBody>
      </p:sp>
    </p:spTree>
    <p:extLst>
      <p:ext uri="{BB962C8B-B14F-4D97-AF65-F5344CB8AC3E}">
        <p14:creationId xmlns:p14="http://schemas.microsoft.com/office/powerpoint/2010/main" val="37268398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B7E4D7-303F-1EE6-C6B7-B622EE4B3EDC}"/>
              </a:ext>
            </a:extLst>
          </p:cNvPr>
          <p:cNvSpPr>
            <a:spLocks noGrp="1"/>
          </p:cNvSpPr>
          <p:nvPr>
            <p:ph type="title"/>
          </p:nvPr>
        </p:nvSpPr>
        <p:spPr>
          <a:xfrm>
            <a:off x="838199" y="727646"/>
            <a:ext cx="10723706" cy="468078"/>
          </a:xfrm>
        </p:spPr>
        <p:txBody>
          <a:bodyPr>
            <a:normAutofit fontScale="90000"/>
          </a:bodyPr>
          <a:lstStyle/>
          <a:p>
            <a:r>
              <a:rPr lang="en-IN" b="1" dirty="0"/>
              <a:t>CONCLUSION</a:t>
            </a:r>
          </a:p>
        </p:txBody>
      </p:sp>
      <p:sp>
        <p:nvSpPr>
          <p:cNvPr id="3" name="Content Placeholder 2">
            <a:extLst>
              <a:ext uri="{FF2B5EF4-FFF2-40B4-BE49-F238E27FC236}">
                <a16:creationId xmlns:a16="http://schemas.microsoft.com/office/drawing/2014/main" xmlns="" id="{FB4B3183-C3AA-E54A-55D8-BEFEACF80A9E}"/>
              </a:ext>
            </a:extLst>
          </p:cNvPr>
          <p:cNvSpPr>
            <a:spLocks noGrp="1"/>
          </p:cNvSpPr>
          <p:nvPr>
            <p:ph idx="1"/>
          </p:nvPr>
        </p:nvSpPr>
        <p:spPr>
          <a:xfrm>
            <a:off x="838199" y="1962223"/>
            <a:ext cx="10723705" cy="4214740"/>
          </a:xfrm>
        </p:spPr>
        <p:txBody>
          <a:bodyPr>
            <a:normAutofit lnSpcReduction="10000"/>
          </a:bodyPr>
          <a:lstStyle/>
          <a:p>
            <a:pPr marL="0" lvl="0" indent="0" algn="just">
              <a:lnSpc>
                <a:spcPct val="150000"/>
              </a:lnSpc>
              <a:buNone/>
            </a:pPr>
            <a:r>
              <a:rPr lang="en-US" sz="2400" dirty="0"/>
              <a:t>This study highlights the effectiveness of </a:t>
            </a:r>
            <a:r>
              <a:rPr lang="en-US" sz="2400" b="1" dirty="0"/>
              <a:t>machine learning techniques</a:t>
            </a:r>
            <a:r>
              <a:rPr lang="en-US" sz="2400" dirty="0"/>
              <a:t> in predicting </a:t>
            </a:r>
            <a:r>
              <a:rPr lang="en-US" sz="2400" b="1" dirty="0"/>
              <a:t>Chronic Kidney Disease (CKD)</a:t>
            </a:r>
            <a:r>
              <a:rPr lang="en-US" sz="2400" dirty="0"/>
              <a:t>, improving early detection and medical decision-making. Research confirms that </a:t>
            </a:r>
            <a:r>
              <a:rPr lang="en-US" sz="2400" b="1" dirty="0"/>
              <a:t>decision trees, random forests, neural networks, and ensemble learning methods</a:t>
            </a:r>
            <a:r>
              <a:rPr lang="en-US" sz="2400" dirty="0"/>
              <a:t> significantly enhance prediction accuracy. </a:t>
            </a:r>
            <a:r>
              <a:rPr lang="en-US" sz="2400" b="1" dirty="0"/>
              <a:t>Feature selection, data preprocessing, and boosting techniques</a:t>
            </a:r>
            <a:r>
              <a:rPr lang="en-US" sz="2400" dirty="0"/>
              <a:t> further refine model performance. As machine learning continues to evolve, these advancements contribute to more precise and reliable CKD diagnosis, ultimately improving patient outcomes and healthcare efficiency.</a:t>
            </a:r>
            <a:endParaRPr lang="en-IN" sz="2400" dirty="0"/>
          </a:p>
        </p:txBody>
      </p:sp>
      <p:sp>
        <p:nvSpPr>
          <p:cNvPr id="4" name="Footer Placeholder 3">
            <a:extLst>
              <a:ext uri="{FF2B5EF4-FFF2-40B4-BE49-F238E27FC236}">
                <a16:creationId xmlns:a16="http://schemas.microsoft.com/office/drawing/2014/main" xmlns="" id="{56028F4B-D12C-E433-A8CD-E77855C36AC5}"/>
              </a:ext>
            </a:extLst>
          </p:cNvPr>
          <p:cNvSpPr>
            <a:spLocks noGrp="1"/>
          </p:cNvSpPr>
          <p:nvPr>
            <p:ph type="ftr" sz="quarter" idx="11"/>
          </p:nvPr>
        </p:nvSpPr>
        <p:spPr>
          <a:xfrm>
            <a:off x="977462" y="6356350"/>
            <a:ext cx="10780784" cy="349249"/>
          </a:xfrm>
        </p:spPr>
        <p:txBody>
          <a:bodyPr/>
          <a:lstStyle/>
          <a:p>
            <a:r>
              <a:rPr lang="en-US" dirty="0"/>
              <a:t>THE CHRONIC KIDNEY DISEASE PREDICTION AND DIET RECOMMENDATION SYSTEM USING MACHINE LEARNING TECHNIQUES</a:t>
            </a:r>
          </a:p>
        </p:txBody>
      </p:sp>
      <p:sp>
        <p:nvSpPr>
          <p:cNvPr id="5" name="Slide Number Placeholder 4">
            <a:extLst>
              <a:ext uri="{FF2B5EF4-FFF2-40B4-BE49-F238E27FC236}">
                <a16:creationId xmlns:a16="http://schemas.microsoft.com/office/drawing/2014/main" xmlns="" id="{390ABBC4-78F4-82B2-8731-38F5225079C2}"/>
              </a:ext>
            </a:extLst>
          </p:cNvPr>
          <p:cNvSpPr>
            <a:spLocks noGrp="1"/>
          </p:cNvSpPr>
          <p:nvPr>
            <p:ph type="sldNum" sz="quarter" idx="12"/>
          </p:nvPr>
        </p:nvSpPr>
        <p:spPr/>
        <p:txBody>
          <a:bodyPr/>
          <a:lstStyle/>
          <a:p>
            <a:fld id="{5A9FFF49-C3E2-495B-9763-705B2490840D}" type="slidenum">
              <a:rPr lang="en-US" smtClean="0"/>
              <a:pPr/>
              <a:t>25</a:t>
            </a:fld>
            <a:endParaRPr lang="en-US" dirty="0"/>
          </a:p>
        </p:txBody>
      </p:sp>
      <p:pic>
        <p:nvPicPr>
          <p:cNvPr id="6" name="Picture 5">
            <a:extLst>
              <a:ext uri="{FF2B5EF4-FFF2-40B4-BE49-F238E27FC236}">
                <a16:creationId xmlns:a16="http://schemas.microsoft.com/office/drawing/2014/main" xmlns="" id="{593ACDBC-9052-327B-B16C-97B395BF04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53" y="59353"/>
            <a:ext cx="756047" cy="756047"/>
          </a:xfrm>
          <a:prstGeom prst="rect">
            <a:avLst/>
          </a:prstGeom>
        </p:spPr>
      </p:pic>
      <p:sp>
        <p:nvSpPr>
          <p:cNvPr id="7" name="TextBox 6">
            <a:extLst>
              <a:ext uri="{FF2B5EF4-FFF2-40B4-BE49-F238E27FC236}">
                <a16:creationId xmlns:a16="http://schemas.microsoft.com/office/drawing/2014/main" xmlns="" id="{993AFDF0-FDA0-BEF5-C8F1-48B8EF859F4C}"/>
              </a:ext>
            </a:extLst>
          </p:cNvPr>
          <p:cNvSpPr txBox="1"/>
          <p:nvPr/>
        </p:nvSpPr>
        <p:spPr>
          <a:xfrm>
            <a:off x="6564761" y="136525"/>
            <a:ext cx="5335052" cy="369332"/>
          </a:xfrm>
          <a:prstGeom prst="rect">
            <a:avLst/>
          </a:prstGeom>
          <a:noFill/>
        </p:spPr>
        <p:txBody>
          <a:bodyPr wrap="square" rtlCol="0">
            <a:spAutoFit/>
          </a:bodyPr>
          <a:lstStyle/>
          <a:p>
            <a:r>
              <a:rPr lang="en-IN" dirty="0">
                <a:solidFill>
                  <a:schemeClr val="accent2"/>
                </a:solidFill>
                <a:latin typeface="Cooper Black" panose="0208090404030B020404" pitchFamily="18" charset="0"/>
              </a:rPr>
              <a:t>Aditya College of Engineering &amp; Technology</a:t>
            </a:r>
          </a:p>
        </p:txBody>
      </p:sp>
      <p:sp>
        <p:nvSpPr>
          <p:cNvPr id="8" name="TextBox 7">
            <a:extLst>
              <a:ext uri="{FF2B5EF4-FFF2-40B4-BE49-F238E27FC236}">
                <a16:creationId xmlns:a16="http://schemas.microsoft.com/office/drawing/2014/main" xmlns="" id="{D3D5B752-650B-59D5-42A9-49792D050DB1}"/>
              </a:ext>
            </a:extLst>
          </p:cNvPr>
          <p:cNvSpPr txBox="1"/>
          <p:nvPr/>
        </p:nvSpPr>
        <p:spPr>
          <a:xfrm>
            <a:off x="1154036" y="1375111"/>
            <a:ext cx="10947575" cy="226666"/>
          </a:xfrm>
          <a:prstGeom prst="rect">
            <a:avLst/>
          </a:prstGeom>
          <a:solidFill>
            <a:schemeClr val="accent2"/>
          </a:solidFill>
        </p:spPr>
        <p:txBody>
          <a:bodyPr wrap="square" rtlCol="0">
            <a:spAutoFit/>
          </a:bodyPr>
          <a:lstStyle/>
          <a:p>
            <a:endParaRPr lang="en-IN" dirty="0">
              <a:solidFill>
                <a:schemeClr val="accent2"/>
              </a:solidFill>
            </a:endParaRPr>
          </a:p>
        </p:txBody>
      </p:sp>
      <p:sp>
        <p:nvSpPr>
          <p:cNvPr id="9" name="TextBox 8">
            <a:extLst>
              <a:ext uri="{FF2B5EF4-FFF2-40B4-BE49-F238E27FC236}">
                <a16:creationId xmlns:a16="http://schemas.microsoft.com/office/drawing/2014/main" xmlns="" id="{2D90FD5D-C61E-2E6B-C4F7-0E5601A89CA1}"/>
              </a:ext>
            </a:extLst>
          </p:cNvPr>
          <p:cNvSpPr txBox="1"/>
          <p:nvPr/>
        </p:nvSpPr>
        <p:spPr>
          <a:xfrm>
            <a:off x="2976" y="1366885"/>
            <a:ext cx="974486" cy="234891"/>
          </a:xfrm>
          <a:prstGeom prst="rect">
            <a:avLst/>
          </a:prstGeom>
          <a:solidFill>
            <a:srgbClr val="FF9C85"/>
          </a:solidFill>
        </p:spPr>
        <p:txBody>
          <a:bodyPr wrap="square" rtlCol="0">
            <a:spAutoFit/>
          </a:bodyPr>
          <a:lstStyle/>
          <a:p>
            <a:endParaRPr lang="en-IN" dirty="0"/>
          </a:p>
        </p:txBody>
      </p:sp>
    </p:spTree>
    <p:extLst>
      <p:ext uri="{BB962C8B-B14F-4D97-AF65-F5344CB8AC3E}">
        <p14:creationId xmlns:p14="http://schemas.microsoft.com/office/powerpoint/2010/main" val="34681361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B7E4D7-303F-1EE6-C6B7-B622EE4B3EDC}"/>
              </a:ext>
            </a:extLst>
          </p:cNvPr>
          <p:cNvSpPr>
            <a:spLocks noGrp="1"/>
          </p:cNvSpPr>
          <p:nvPr>
            <p:ph type="title"/>
          </p:nvPr>
        </p:nvSpPr>
        <p:spPr>
          <a:xfrm>
            <a:off x="838199" y="727646"/>
            <a:ext cx="10723706" cy="468078"/>
          </a:xfrm>
        </p:spPr>
        <p:txBody>
          <a:bodyPr>
            <a:normAutofit fontScale="90000"/>
          </a:bodyPr>
          <a:lstStyle/>
          <a:p>
            <a:r>
              <a:rPr lang="en-IN" b="1" dirty="0"/>
              <a:t>REFERENCES</a:t>
            </a:r>
          </a:p>
        </p:txBody>
      </p:sp>
      <p:sp>
        <p:nvSpPr>
          <p:cNvPr id="3" name="Content Placeholder 2">
            <a:extLst>
              <a:ext uri="{FF2B5EF4-FFF2-40B4-BE49-F238E27FC236}">
                <a16:creationId xmlns:a16="http://schemas.microsoft.com/office/drawing/2014/main" xmlns="" id="{FB4B3183-C3AA-E54A-55D8-BEFEACF80A9E}"/>
              </a:ext>
            </a:extLst>
          </p:cNvPr>
          <p:cNvSpPr>
            <a:spLocks noGrp="1"/>
          </p:cNvSpPr>
          <p:nvPr>
            <p:ph idx="1"/>
          </p:nvPr>
        </p:nvSpPr>
        <p:spPr>
          <a:xfrm>
            <a:off x="838199" y="1962223"/>
            <a:ext cx="10723705" cy="4214740"/>
          </a:xfrm>
        </p:spPr>
        <p:txBody>
          <a:bodyPr>
            <a:normAutofit fontScale="92500" lnSpcReduction="10000"/>
          </a:bodyPr>
          <a:lstStyle/>
          <a:p>
            <a:r>
              <a:rPr lang="en-GB" sz="2600" dirty="0"/>
              <a:t>Al-</a:t>
            </a:r>
            <a:r>
              <a:rPr lang="en-GB" sz="2600" dirty="0" err="1"/>
              <a:t>Hyari</a:t>
            </a:r>
            <a:r>
              <a:rPr lang="en-GB" sz="2600" dirty="0"/>
              <a:t>, A. Y., </a:t>
            </a:r>
            <a:r>
              <a:rPr lang="en-GB" sz="2600" dirty="0" err="1"/>
              <a:t>Alhawarat</a:t>
            </a:r>
            <a:r>
              <a:rPr lang="en-GB" sz="2600" dirty="0"/>
              <a:t>, M. K., &amp; Al-</a:t>
            </a:r>
            <a:r>
              <a:rPr lang="en-GB" sz="2600" dirty="0" err="1"/>
              <a:t>Zoubi</a:t>
            </a:r>
            <a:r>
              <a:rPr lang="en-GB" sz="2600" dirty="0"/>
              <a:t>, M. A. (2022). </a:t>
            </a:r>
            <a:r>
              <a:rPr lang="en-GB" sz="2600" i="1" dirty="0"/>
              <a:t>Kidney Disease Prediction using Data Mining Techniques</a:t>
            </a:r>
            <a:r>
              <a:rPr lang="en-GB" sz="2600" dirty="0"/>
              <a:t>. Utilized ANN, Decision Tree, and Naive Bayes algorithms for effective CKD prediction.</a:t>
            </a:r>
          </a:p>
          <a:p>
            <a:r>
              <a:rPr lang="en-GB" sz="2600" dirty="0" err="1"/>
              <a:t>Swathi</a:t>
            </a:r>
            <a:r>
              <a:rPr lang="en-GB" sz="2600" dirty="0"/>
              <a:t> Baby, P., &amp; Prasad, T. V. D. (2023). </a:t>
            </a:r>
            <a:r>
              <a:rPr lang="en-GB" sz="2600" i="1" dirty="0"/>
              <a:t>Prediction of Chronic Kidney Disease using Machine Learning Techniques</a:t>
            </a:r>
            <a:r>
              <a:rPr lang="en-GB" sz="2600" dirty="0"/>
              <a:t>. Compared AD Tree, J48, K-Star, and Random Forest using </a:t>
            </a:r>
            <a:r>
              <a:rPr lang="en-GB" sz="2600" dirty="0" err="1"/>
              <a:t>Weka</a:t>
            </a:r>
            <a:r>
              <a:rPr lang="en-GB" sz="2600" dirty="0"/>
              <a:t> and Orange tools.</a:t>
            </a:r>
          </a:p>
          <a:p>
            <a:r>
              <a:rPr lang="en-GB" sz="2600" dirty="0"/>
              <a:t>Lakshmi, K. R., </a:t>
            </a:r>
            <a:r>
              <a:rPr lang="en-GB" sz="2600" dirty="0" err="1"/>
              <a:t>Nagesh</a:t>
            </a:r>
            <a:r>
              <a:rPr lang="en-GB" sz="2600" dirty="0"/>
              <a:t>, Y., &amp; </a:t>
            </a:r>
            <a:r>
              <a:rPr lang="en-GB" sz="2600" dirty="0" err="1"/>
              <a:t>VeeraKrishna</a:t>
            </a:r>
            <a:r>
              <a:rPr lang="en-GB" sz="2600" dirty="0"/>
              <a:t>, M. (2023). </a:t>
            </a:r>
            <a:r>
              <a:rPr lang="en-GB" sz="2600" i="1" dirty="0"/>
              <a:t>Survivability Prediction of Dialysis Patients using Machine Learning Techniques</a:t>
            </a:r>
            <a:r>
              <a:rPr lang="en-GB" sz="2600" dirty="0"/>
              <a:t>. Investigated ANN, Decision Tree, and Logistic Regression for survival outcomes.</a:t>
            </a:r>
          </a:p>
          <a:p>
            <a:r>
              <a:rPr lang="en-GB" sz="2600" dirty="0" err="1"/>
              <a:t>Zadeh</a:t>
            </a:r>
            <a:r>
              <a:rPr lang="en-GB" sz="2600" dirty="0"/>
              <a:t>, M. K., &amp; Others. (2022). </a:t>
            </a:r>
            <a:r>
              <a:rPr lang="en-GB" sz="2600" i="1" dirty="0"/>
              <a:t>Predicting </a:t>
            </a:r>
            <a:r>
              <a:rPr lang="en-GB" sz="2600" i="1" dirty="0" err="1"/>
              <a:t>Arteriovenous</a:t>
            </a:r>
            <a:r>
              <a:rPr lang="en-GB" sz="2600" i="1" dirty="0"/>
              <a:t> Fistula Failure in </a:t>
            </a:r>
            <a:r>
              <a:rPr lang="en-GB" sz="2600" i="1" dirty="0" err="1"/>
              <a:t>Hemodialysis</a:t>
            </a:r>
            <a:r>
              <a:rPr lang="en-GB" sz="2600" i="1" dirty="0"/>
              <a:t> Patients using Classification Techniques</a:t>
            </a:r>
            <a:r>
              <a:rPr lang="en-GB" sz="2600" dirty="0"/>
              <a:t>. Employed supervised learning for early AVF failure detection.</a:t>
            </a:r>
          </a:p>
          <a:p>
            <a:pPr marL="0" indent="0">
              <a:buNone/>
            </a:pPr>
            <a:endParaRPr lang="en-IN" dirty="0"/>
          </a:p>
        </p:txBody>
      </p:sp>
      <p:sp>
        <p:nvSpPr>
          <p:cNvPr id="4" name="Footer Placeholder 3">
            <a:extLst>
              <a:ext uri="{FF2B5EF4-FFF2-40B4-BE49-F238E27FC236}">
                <a16:creationId xmlns:a16="http://schemas.microsoft.com/office/drawing/2014/main" xmlns="" id="{56028F4B-D12C-E433-A8CD-E77855C36AC5}"/>
              </a:ext>
            </a:extLst>
          </p:cNvPr>
          <p:cNvSpPr>
            <a:spLocks noGrp="1"/>
          </p:cNvSpPr>
          <p:nvPr>
            <p:ph type="ftr" sz="quarter" idx="11"/>
          </p:nvPr>
        </p:nvSpPr>
        <p:spPr>
          <a:xfrm>
            <a:off x="977462" y="6356350"/>
            <a:ext cx="10780784" cy="349249"/>
          </a:xfrm>
        </p:spPr>
        <p:txBody>
          <a:bodyPr/>
          <a:lstStyle/>
          <a:p>
            <a:r>
              <a:rPr lang="en-US" dirty="0"/>
              <a:t>THE CHRONIC KIDNEY DISEASE PREDICTION AND DIET RECOMMENDATION SYSTEM USING MACHINE LEARNING TECHNIQUES</a:t>
            </a:r>
          </a:p>
        </p:txBody>
      </p:sp>
      <p:sp>
        <p:nvSpPr>
          <p:cNvPr id="5" name="Slide Number Placeholder 4">
            <a:extLst>
              <a:ext uri="{FF2B5EF4-FFF2-40B4-BE49-F238E27FC236}">
                <a16:creationId xmlns:a16="http://schemas.microsoft.com/office/drawing/2014/main" xmlns="" id="{390ABBC4-78F4-82B2-8731-38F5225079C2}"/>
              </a:ext>
            </a:extLst>
          </p:cNvPr>
          <p:cNvSpPr>
            <a:spLocks noGrp="1"/>
          </p:cNvSpPr>
          <p:nvPr>
            <p:ph type="sldNum" sz="quarter" idx="12"/>
          </p:nvPr>
        </p:nvSpPr>
        <p:spPr/>
        <p:txBody>
          <a:bodyPr/>
          <a:lstStyle/>
          <a:p>
            <a:fld id="{5A9FFF49-C3E2-495B-9763-705B2490840D}" type="slidenum">
              <a:rPr lang="en-US" smtClean="0"/>
              <a:pPr/>
              <a:t>26</a:t>
            </a:fld>
            <a:endParaRPr lang="en-US" dirty="0"/>
          </a:p>
        </p:txBody>
      </p:sp>
      <p:pic>
        <p:nvPicPr>
          <p:cNvPr id="6" name="Picture 5">
            <a:extLst>
              <a:ext uri="{FF2B5EF4-FFF2-40B4-BE49-F238E27FC236}">
                <a16:creationId xmlns:a16="http://schemas.microsoft.com/office/drawing/2014/main" xmlns="" id="{593ACDBC-9052-327B-B16C-97B395BF04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53" y="59353"/>
            <a:ext cx="756047" cy="756047"/>
          </a:xfrm>
          <a:prstGeom prst="rect">
            <a:avLst/>
          </a:prstGeom>
        </p:spPr>
      </p:pic>
      <p:sp>
        <p:nvSpPr>
          <p:cNvPr id="7" name="TextBox 6">
            <a:extLst>
              <a:ext uri="{FF2B5EF4-FFF2-40B4-BE49-F238E27FC236}">
                <a16:creationId xmlns:a16="http://schemas.microsoft.com/office/drawing/2014/main" xmlns="" id="{993AFDF0-FDA0-BEF5-C8F1-48B8EF859F4C}"/>
              </a:ext>
            </a:extLst>
          </p:cNvPr>
          <p:cNvSpPr txBox="1"/>
          <p:nvPr/>
        </p:nvSpPr>
        <p:spPr>
          <a:xfrm>
            <a:off x="6564761" y="136525"/>
            <a:ext cx="5335052" cy="369332"/>
          </a:xfrm>
          <a:prstGeom prst="rect">
            <a:avLst/>
          </a:prstGeom>
          <a:noFill/>
        </p:spPr>
        <p:txBody>
          <a:bodyPr wrap="square" rtlCol="0">
            <a:spAutoFit/>
          </a:bodyPr>
          <a:lstStyle/>
          <a:p>
            <a:r>
              <a:rPr lang="en-IN" dirty="0">
                <a:solidFill>
                  <a:schemeClr val="accent2"/>
                </a:solidFill>
                <a:latin typeface="Cooper Black" panose="0208090404030B020404" pitchFamily="18" charset="0"/>
              </a:rPr>
              <a:t>Aditya College of Engineering &amp; Technology</a:t>
            </a:r>
          </a:p>
        </p:txBody>
      </p:sp>
      <p:sp>
        <p:nvSpPr>
          <p:cNvPr id="8" name="TextBox 7">
            <a:extLst>
              <a:ext uri="{FF2B5EF4-FFF2-40B4-BE49-F238E27FC236}">
                <a16:creationId xmlns:a16="http://schemas.microsoft.com/office/drawing/2014/main" xmlns="" id="{D3D5B752-650B-59D5-42A9-49792D050DB1}"/>
              </a:ext>
            </a:extLst>
          </p:cNvPr>
          <p:cNvSpPr txBox="1"/>
          <p:nvPr/>
        </p:nvSpPr>
        <p:spPr>
          <a:xfrm>
            <a:off x="1154036" y="1375111"/>
            <a:ext cx="10947575" cy="226666"/>
          </a:xfrm>
          <a:prstGeom prst="rect">
            <a:avLst/>
          </a:prstGeom>
          <a:solidFill>
            <a:schemeClr val="accent2"/>
          </a:solidFill>
        </p:spPr>
        <p:txBody>
          <a:bodyPr wrap="square" rtlCol="0">
            <a:spAutoFit/>
          </a:bodyPr>
          <a:lstStyle/>
          <a:p>
            <a:endParaRPr lang="en-IN" dirty="0">
              <a:solidFill>
                <a:schemeClr val="accent2"/>
              </a:solidFill>
            </a:endParaRPr>
          </a:p>
        </p:txBody>
      </p:sp>
      <p:sp>
        <p:nvSpPr>
          <p:cNvPr id="9" name="TextBox 8">
            <a:extLst>
              <a:ext uri="{FF2B5EF4-FFF2-40B4-BE49-F238E27FC236}">
                <a16:creationId xmlns:a16="http://schemas.microsoft.com/office/drawing/2014/main" xmlns="" id="{2D90FD5D-C61E-2E6B-C4F7-0E5601A89CA1}"/>
              </a:ext>
            </a:extLst>
          </p:cNvPr>
          <p:cNvSpPr txBox="1"/>
          <p:nvPr/>
        </p:nvSpPr>
        <p:spPr>
          <a:xfrm>
            <a:off x="2976" y="1366885"/>
            <a:ext cx="974486" cy="234891"/>
          </a:xfrm>
          <a:prstGeom prst="rect">
            <a:avLst/>
          </a:prstGeom>
          <a:solidFill>
            <a:srgbClr val="FF9C85"/>
          </a:solidFill>
        </p:spPr>
        <p:txBody>
          <a:bodyPr wrap="square" rtlCol="0">
            <a:spAutoFit/>
          </a:bodyPr>
          <a:lstStyle/>
          <a:p>
            <a:endParaRPr lang="en-IN" dirty="0"/>
          </a:p>
        </p:txBody>
      </p:sp>
    </p:spTree>
    <p:extLst>
      <p:ext uri="{BB962C8B-B14F-4D97-AF65-F5344CB8AC3E}">
        <p14:creationId xmlns:p14="http://schemas.microsoft.com/office/powerpoint/2010/main" val="18718813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B7E4D7-303F-1EE6-C6B7-B622EE4B3EDC}"/>
              </a:ext>
            </a:extLst>
          </p:cNvPr>
          <p:cNvSpPr>
            <a:spLocks noGrp="1"/>
          </p:cNvSpPr>
          <p:nvPr>
            <p:ph type="title"/>
          </p:nvPr>
        </p:nvSpPr>
        <p:spPr>
          <a:xfrm>
            <a:off x="838199" y="727646"/>
            <a:ext cx="10723706" cy="468078"/>
          </a:xfrm>
        </p:spPr>
        <p:txBody>
          <a:bodyPr>
            <a:normAutofit fontScale="90000"/>
          </a:bodyPr>
          <a:lstStyle/>
          <a:p>
            <a:r>
              <a:rPr lang="en-IN" b="1" dirty="0"/>
              <a:t>REFERENCES</a:t>
            </a:r>
          </a:p>
        </p:txBody>
      </p:sp>
      <p:sp>
        <p:nvSpPr>
          <p:cNvPr id="3" name="Content Placeholder 2">
            <a:extLst>
              <a:ext uri="{FF2B5EF4-FFF2-40B4-BE49-F238E27FC236}">
                <a16:creationId xmlns:a16="http://schemas.microsoft.com/office/drawing/2014/main" xmlns="" id="{FB4B3183-C3AA-E54A-55D8-BEFEACF80A9E}"/>
              </a:ext>
            </a:extLst>
          </p:cNvPr>
          <p:cNvSpPr>
            <a:spLocks noGrp="1"/>
          </p:cNvSpPr>
          <p:nvPr>
            <p:ph idx="1"/>
          </p:nvPr>
        </p:nvSpPr>
        <p:spPr>
          <a:xfrm>
            <a:off x="838199" y="1962223"/>
            <a:ext cx="10723705" cy="4214740"/>
          </a:xfrm>
        </p:spPr>
        <p:txBody>
          <a:bodyPr>
            <a:normAutofit/>
          </a:bodyPr>
          <a:lstStyle/>
          <a:p>
            <a:r>
              <a:rPr lang="en-GB" sz="2400" dirty="0"/>
              <a:t>Song, X., &amp; Others. (2024). </a:t>
            </a:r>
            <a:r>
              <a:rPr lang="en-GB" sz="2400" i="1" dirty="0"/>
              <a:t>A Weighted Region-Based Classification Algorithm using Decision Trees and Rough Set Theory</a:t>
            </a:r>
            <a:r>
              <a:rPr lang="en-GB" sz="2400" dirty="0"/>
              <a:t>. Applied for kidney disease stage classification based on GFR values.</a:t>
            </a:r>
          </a:p>
          <a:p>
            <a:r>
              <a:rPr lang="en-GB" sz="2400" dirty="0"/>
              <a:t>Jose, J. S., &amp; Others. (2023). </a:t>
            </a:r>
            <a:r>
              <a:rPr lang="en-GB" sz="2400" i="1" dirty="0"/>
              <a:t>Kidney Image-Based Diagnosis using Association Rule Mining</a:t>
            </a:r>
            <a:r>
              <a:rPr lang="en-GB" sz="2400" dirty="0"/>
              <a:t>. Implemented association rules for classifying kidney disease patterns from medical images.</a:t>
            </a:r>
          </a:p>
          <a:p>
            <a:r>
              <a:rPr lang="en-GB" sz="2400" dirty="0" err="1"/>
              <a:t>Sriraam</a:t>
            </a:r>
            <a:r>
              <a:rPr lang="en-GB" sz="2400" dirty="0"/>
              <a:t>, N., Natasha, V., &amp; </a:t>
            </a:r>
            <a:r>
              <a:rPr lang="en-GB" sz="2400" dirty="0" err="1"/>
              <a:t>Kaur</a:t>
            </a:r>
            <a:r>
              <a:rPr lang="en-GB" sz="2400" dirty="0"/>
              <a:t>, H. (2023). </a:t>
            </a:r>
            <a:r>
              <a:rPr lang="en-GB" sz="2400" i="1" dirty="0"/>
              <a:t>Dialysis Treatment Prediction using Association Mining Techniques</a:t>
            </a:r>
            <a:r>
              <a:rPr lang="en-GB" sz="2400" dirty="0"/>
              <a:t>. Achieved 97.7% accuracy in patient treatment prediction for CKD.</a:t>
            </a:r>
          </a:p>
          <a:p>
            <a:pPr marL="0" indent="0">
              <a:buNone/>
            </a:pPr>
            <a:endParaRPr lang="en-IN" sz="2400" dirty="0"/>
          </a:p>
        </p:txBody>
      </p:sp>
      <p:sp>
        <p:nvSpPr>
          <p:cNvPr id="4" name="Footer Placeholder 3">
            <a:extLst>
              <a:ext uri="{FF2B5EF4-FFF2-40B4-BE49-F238E27FC236}">
                <a16:creationId xmlns:a16="http://schemas.microsoft.com/office/drawing/2014/main" xmlns="" id="{56028F4B-D12C-E433-A8CD-E77855C36AC5}"/>
              </a:ext>
            </a:extLst>
          </p:cNvPr>
          <p:cNvSpPr>
            <a:spLocks noGrp="1"/>
          </p:cNvSpPr>
          <p:nvPr>
            <p:ph type="ftr" sz="quarter" idx="11"/>
          </p:nvPr>
        </p:nvSpPr>
        <p:spPr>
          <a:xfrm>
            <a:off x="977462" y="6356350"/>
            <a:ext cx="10780784" cy="349249"/>
          </a:xfrm>
        </p:spPr>
        <p:txBody>
          <a:bodyPr/>
          <a:lstStyle/>
          <a:p>
            <a:r>
              <a:rPr lang="en-US" dirty="0"/>
              <a:t>THE CHRONIC KIDNEY DISEASE PREDICTION AND DIET RECOMMENDATION SYSTEM USING MACHINE LEARNING TECHNIQUES</a:t>
            </a:r>
          </a:p>
        </p:txBody>
      </p:sp>
      <p:sp>
        <p:nvSpPr>
          <p:cNvPr id="5" name="Slide Number Placeholder 4">
            <a:extLst>
              <a:ext uri="{FF2B5EF4-FFF2-40B4-BE49-F238E27FC236}">
                <a16:creationId xmlns:a16="http://schemas.microsoft.com/office/drawing/2014/main" xmlns="" id="{390ABBC4-78F4-82B2-8731-38F5225079C2}"/>
              </a:ext>
            </a:extLst>
          </p:cNvPr>
          <p:cNvSpPr>
            <a:spLocks noGrp="1"/>
          </p:cNvSpPr>
          <p:nvPr>
            <p:ph type="sldNum" sz="quarter" idx="12"/>
          </p:nvPr>
        </p:nvSpPr>
        <p:spPr/>
        <p:txBody>
          <a:bodyPr/>
          <a:lstStyle/>
          <a:p>
            <a:fld id="{5A9FFF49-C3E2-495B-9763-705B2490840D}" type="slidenum">
              <a:rPr lang="en-US" smtClean="0"/>
              <a:pPr/>
              <a:t>27</a:t>
            </a:fld>
            <a:endParaRPr lang="en-US" dirty="0"/>
          </a:p>
        </p:txBody>
      </p:sp>
      <p:pic>
        <p:nvPicPr>
          <p:cNvPr id="6" name="Picture 5">
            <a:extLst>
              <a:ext uri="{FF2B5EF4-FFF2-40B4-BE49-F238E27FC236}">
                <a16:creationId xmlns:a16="http://schemas.microsoft.com/office/drawing/2014/main" xmlns="" id="{593ACDBC-9052-327B-B16C-97B395BF04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53" y="59353"/>
            <a:ext cx="756047" cy="756047"/>
          </a:xfrm>
          <a:prstGeom prst="rect">
            <a:avLst/>
          </a:prstGeom>
        </p:spPr>
      </p:pic>
      <p:sp>
        <p:nvSpPr>
          <p:cNvPr id="7" name="TextBox 6">
            <a:extLst>
              <a:ext uri="{FF2B5EF4-FFF2-40B4-BE49-F238E27FC236}">
                <a16:creationId xmlns:a16="http://schemas.microsoft.com/office/drawing/2014/main" xmlns="" id="{993AFDF0-FDA0-BEF5-C8F1-48B8EF859F4C}"/>
              </a:ext>
            </a:extLst>
          </p:cNvPr>
          <p:cNvSpPr txBox="1"/>
          <p:nvPr/>
        </p:nvSpPr>
        <p:spPr>
          <a:xfrm>
            <a:off x="6564761" y="136525"/>
            <a:ext cx="5335052" cy="369332"/>
          </a:xfrm>
          <a:prstGeom prst="rect">
            <a:avLst/>
          </a:prstGeom>
          <a:noFill/>
        </p:spPr>
        <p:txBody>
          <a:bodyPr wrap="square" rtlCol="0">
            <a:spAutoFit/>
          </a:bodyPr>
          <a:lstStyle/>
          <a:p>
            <a:r>
              <a:rPr lang="en-IN" dirty="0">
                <a:solidFill>
                  <a:schemeClr val="accent2"/>
                </a:solidFill>
                <a:latin typeface="Cooper Black" panose="0208090404030B020404" pitchFamily="18" charset="0"/>
              </a:rPr>
              <a:t>Aditya College of Engineering &amp; Technology</a:t>
            </a:r>
          </a:p>
        </p:txBody>
      </p:sp>
      <p:sp>
        <p:nvSpPr>
          <p:cNvPr id="8" name="TextBox 7">
            <a:extLst>
              <a:ext uri="{FF2B5EF4-FFF2-40B4-BE49-F238E27FC236}">
                <a16:creationId xmlns:a16="http://schemas.microsoft.com/office/drawing/2014/main" xmlns="" id="{D3D5B752-650B-59D5-42A9-49792D050DB1}"/>
              </a:ext>
            </a:extLst>
          </p:cNvPr>
          <p:cNvSpPr txBox="1"/>
          <p:nvPr/>
        </p:nvSpPr>
        <p:spPr>
          <a:xfrm>
            <a:off x="1154036" y="1375111"/>
            <a:ext cx="10947575" cy="226666"/>
          </a:xfrm>
          <a:prstGeom prst="rect">
            <a:avLst/>
          </a:prstGeom>
          <a:solidFill>
            <a:schemeClr val="accent2"/>
          </a:solidFill>
        </p:spPr>
        <p:txBody>
          <a:bodyPr wrap="square" rtlCol="0">
            <a:spAutoFit/>
          </a:bodyPr>
          <a:lstStyle/>
          <a:p>
            <a:endParaRPr lang="en-IN" dirty="0">
              <a:solidFill>
                <a:schemeClr val="accent2"/>
              </a:solidFill>
            </a:endParaRPr>
          </a:p>
        </p:txBody>
      </p:sp>
      <p:sp>
        <p:nvSpPr>
          <p:cNvPr id="9" name="TextBox 8">
            <a:extLst>
              <a:ext uri="{FF2B5EF4-FFF2-40B4-BE49-F238E27FC236}">
                <a16:creationId xmlns:a16="http://schemas.microsoft.com/office/drawing/2014/main" xmlns="" id="{2D90FD5D-C61E-2E6B-C4F7-0E5601A89CA1}"/>
              </a:ext>
            </a:extLst>
          </p:cNvPr>
          <p:cNvSpPr txBox="1"/>
          <p:nvPr/>
        </p:nvSpPr>
        <p:spPr>
          <a:xfrm>
            <a:off x="2976" y="1366885"/>
            <a:ext cx="974486" cy="234891"/>
          </a:xfrm>
          <a:prstGeom prst="rect">
            <a:avLst/>
          </a:prstGeom>
          <a:solidFill>
            <a:srgbClr val="FF9C85"/>
          </a:solidFill>
        </p:spPr>
        <p:txBody>
          <a:bodyPr wrap="square" rtlCol="0">
            <a:spAutoFit/>
          </a:bodyPr>
          <a:lstStyle/>
          <a:p>
            <a:endParaRPr lang="en-IN" dirty="0"/>
          </a:p>
        </p:txBody>
      </p:sp>
    </p:spTree>
    <p:extLst>
      <p:ext uri="{BB962C8B-B14F-4D97-AF65-F5344CB8AC3E}">
        <p14:creationId xmlns:p14="http://schemas.microsoft.com/office/powerpoint/2010/main" val="38258611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B7E4D7-303F-1EE6-C6B7-B622EE4B3EDC}"/>
              </a:ext>
            </a:extLst>
          </p:cNvPr>
          <p:cNvSpPr>
            <a:spLocks noGrp="1"/>
          </p:cNvSpPr>
          <p:nvPr>
            <p:ph type="title"/>
          </p:nvPr>
        </p:nvSpPr>
        <p:spPr>
          <a:xfrm>
            <a:off x="838199" y="727646"/>
            <a:ext cx="10723706" cy="468078"/>
          </a:xfrm>
        </p:spPr>
        <p:txBody>
          <a:bodyPr>
            <a:normAutofit fontScale="90000"/>
          </a:bodyPr>
          <a:lstStyle/>
          <a:p>
            <a:r>
              <a:rPr lang="en-IN" b="1" dirty="0" smtClean="0"/>
              <a:t>Future Scope</a:t>
            </a:r>
            <a:endParaRPr lang="en-IN" b="1" dirty="0"/>
          </a:p>
        </p:txBody>
      </p:sp>
      <p:sp>
        <p:nvSpPr>
          <p:cNvPr id="3" name="Content Placeholder 2">
            <a:extLst>
              <a:ext uri="{FF2B5EF4-FFF2-40B4-BE49-F238E27FC236}">
                <a16:creationId xmlns:a16="http://schemas.microsoft.com/office/drawing/2014/main" xmlns="" id="{FB4B3183-C3AA-E54A-55D8-BEFEACF80A9E}"/>
              </a:ext>
            </a:extLst>
          </p:cNvPr>
          <p:cNvSpPr>
            <a:spLocks noGrp="1"/>
          </p:cNvSpPr>
          <p:nvPr>
            <p:ph idx="1"/>
          </p:nvPr>
        </p:nvSpPr>
        <p:spPr>
          <a:xfrm>
            <a:off x="838199" y="1962223"/>
            <a:ext cx="10723705" cy="4214740"/>
          </a:xfrm>
        </p:spPr>
        <p:txBody>
          <a:bodyPr>
            <a:normAutofit/>
          </a:bodyPr>
          <a:lstStyle/>
          <a:p>
            <a:pPr>
              <a:lnSpc>
                <a:spcPct val="150000"/>
              </a:lnSpc>
            </a:pPr>
            <a:r>
              <a:rPr lang="en-US" sz="2000" b="1" dirty="0"/>
              <a:t>Integration of Deep Learning:</a:t>
            </a:r>
            <a:r>
              <a:rPr lang="en-US" sz="2000" dirty="0"/>
              <a:t> Enhance prediction accuracy by incorporating advanced models like CNNs and RNNs.</a:t>
            </a:r>
          </a:p>
          <a:p>
            <a:pPr>
              <a:lnSpc>
                <a:spcPct val="150000"/>
              </a:lnSpc>
            </a:pPr>
            <a:r>
              <a:rPr lang="en-US" sz="2000" b="1" dirty="0"/>
              <a:t>Mobile Application Development:</a:t>
            </a:r>
            <a:r>
              <a:rPr lang="en-US" sz="2000" dirty="0"/>
              <a:t> Extend the system into an Android app for wider accessibility and real-time usage.</a:t>
            </a:r>
          </a:p>
          <a:p>
            <a:pPr>
              <a:lnSpc>
                <a:spcPct val="150000"/>
              </a:lnSpc>
            </a:pPr>
            <a:r>
              <a:rPr lang="en-US" sz="2000" b="1" dirty="0"/>
              <a:t>Expanded Dataset and Features:</a:t>
            </a:r>
            <a:r>
              <a:rPr lang="en-US" sz="2000" dirty="0"/>
              <a:t> Use larger and more diverse datasets with additional medical parameters for improved reliability.</a:t>
            </a:r>
          </a:p>
          <a:p>
            <a:pPr>
              <a:lnSpc>
                <a:spcPct val="150000"/>
              </a:lnSpc>
            </a:pPr>
            <a:r>
              <a:rPr lang="en-US" sz="2000" b="1" dirty="0"/>
              <a:t>Personalized Health Recommendations:</a:t>
            </a:r>
            <a:r>
              <a:rPr lang="en-US" sz="2000" dirty="0"/>
              <a:t> Add modules for health and diet suggestions based on individual disease stages and status</a:t>
            </a:r>
            <a:r>
              <a:rPr lang="en-US" sz="2400" dirty="0"/>
              <a:t>.</a:t>
            </a:r>
          </a:p>
        </p:txBody>
      </p:sp>
      <p:sp>
        <p:nvSpPr>
          <p:cNvPr id="4" name="Footer Placeholder 3">
            <a:extLst>
              <a:ext uri="{FF2B5EF4-FFF2-40B4-BE49-F238E27FC236}">
                <a16:creationId xmlns:a16="http://schemas.microsoft.com/office/drawing/2014/main" xmlns="" id="{56028F4B-D12C-E433-A8CD-E77855C36AC5}"/>
              </a:ext>
            </a:extLst>
          </p:cNvPr>
          <p:cNvSpPr>
            <a:spLocks noGrp="1"/>
          </p:cNvSpPr>
          <p:nvPr>
            <p:ph type="ftr" sz="quarter" idx="11"/>
          </p:nvPr>
        </p:nvSpPr>
        <p:spPr>
          <a:xfrm>
            <a:off x="977462" y="6356350"/>
            <a:ext cx="10780784" cy="349249"/>
          </a:xfrm>
        </p:spPr>
        <p:txBody>
          <a:bodyPr/>
          <a:lstStyle/>
          <a:p>
            <a:r>
              <a:rPr lang="en-US" dirty="0"/>
              <a:t>THE CHRONIC KIDNEY DISEASE PREDICTION AND DIET RECOMMENDATION SYSTEM USING MACHINE LEARNING TECHNIQUES</a:t>
            </a:r>
          </a:p>
        </p:txBody>
      </p:sp>
      <p:sp>
        <p:nvSpPr>
          <p:cNvPr id="5" name="Slide Number Placeholder 4">
            <a:extLst>
              <a:ext uri="{FF2B5EF4-FFF2-40B4-BE49-F238E27FC236}">
                <a16:creationId xmlns:a16="http://schemas.microsoft.com/office/drawing/2014/main" xmlns="" id="{390ABBC4-78F4-82B2-8731-38F5225079C2}"/>
              </a:ext>
            </a:extLst>
          </p:cNvPr>
          <p:cNvSpPr>
            <a:spLocks noGrp="1"/>
          </p:cNvSpPr>
          <p:nvPr>
            <p:ph type="sldNum" sz="quarter" idx="12"/>
          </p:nvPr>
        </p:nvSpPr>
        <p:spPr/>
        <p:txBody>
          <a:bodyPr/>
          <a:lstStyle/>
          <a:p>
            <a:fld id="{5A9FFF49-C3E2-495B-9763-705B2490840D}" type="slidenum">
              <a:rPr lang="en-US" smtClean="0"/>
              <a:pPr/>
              <a:t>28</a:t>
            </a:fld>
            <a:endParaRPr lang="en-US" dirty="0"/>
          </a:p>
        </p:txBody>
      </p:sp>
      <p:pic>
        <p:nvPicPr>
          <p:cNvPr id="6" name="Picture 5">
            <a:extLst>
              <a:ext uri="{FF2B5EF4-FFF2-40B4-BE49-F238E27FC236}">
                <a16:creationId xmlns:a16="http://schemas.microsoft.com/office/drawing/2014/main" xmlns="" id="{593ACDBC-9052-327B-B16C-97B395BF04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53" y="59353"/>
            <a:ext cx="756047" cy="756047"/>
          </a:xfrm>
          <a:prstGeom prst="rect">
            <a:avLst/>
          </a:prstGeom>
        </p:spPr>
      </p:pic>
      <p:sp>
        <p:nvSpPr>
          <p:cNvPr id="7" name="TextBox 6">
            <a:extLst>
              <a:ext uri="{FF2B5EF4-FFF2-40B4-BE49-F238E27FC236}">
                <a16:creationId xmlns:a16="http://schemas.microsoft.com/office/drawing/2014/main" xmlns="" id="{993AFDF0-FDA0-BEF5-C8F1-48B8EF859F4C}"/>
              </a:ext>
            </a:extLst>
          </p:cNvPr>
          <p:cNvSpPr txBox="1"/>
          <p:nvPr/>
        </p:nvSpPr>
        <p:spPr>
          <a:xfrm>
            <a:off x="6564761" y="136525"/>
            <a:ext cx="5335052" cy="369332"/>
          </a:xfrm>
          <a:prstGeom prst="rect">
            <a:avLst/>
          </a:prstGeom>
          <a:noFill/>
        </p:spPr>
        <p:txBody>
          <a:bodyPr wrap="square" rtlCol="0">
            <a:spAutoFit/>
          </a:bodyPr>
          <a:lstStyle/>
          <a:p>
            <a:r>
              <a:rPr lang="en-IN" dirty="0">
                <a:solidFill>
                  <a:schemeClr val="accent2"/>
                </a:solidFill>
                <a:latin typeface="Cooper Black" panose="0208090404030B020404" pitchFamily="18" charset="0"/>
              </a:rPr>
              <a:t>Aditya College of Engineering &amp; Technology</a:t>
            </a:r>
          </a:p>
        </p:txBody>
      </p:sp>
      <p:sp>
        <p:nvSpPr>
          <p:cNvPr id="8" name="TextBox 7">
            <a:extLst>
              <a:ext uri="{FF2B5EF4-FFF2-40B4-BE49-F238E27FC236}">
                <a16:creationId xmlns:a16="http://schemas.microsoft.com/office/drawing/2014/main" xmlns="" id="{D3D5B752-650B-59D5-42A9-49792D050DB1}"/>
              </a:ext>
            </a:extLst>
          </p:cNvPr>
          <p:cNvSpPr txBox="1"/>
          <p:nvPr/>
        </p:nvSpPr>
        <p:spPr>
          <a:xfrm>
            <a:off x="1154036" y="1375111"/>
            <a:ext cx="10947575" cy="226666"/>
          </a:xfrm>
          <a:prstGeom prst="rect">
            <a:avLst/>
          </a:prstGeom>
          <a:solidFill>
            <a:schemeClr val="accent2"/>
          </a:solidFill>
        </p:spPr>
        <p:txBody>
          <a:bodyPr wrap="square" rtlCol="0">
            <a:spAutoFit/>
          </a:bodyPr>
          <a:lstStyle/>
          <a:p>
            <a:endParaRPr lang="en-IN" dirty="0">
              <a:solidFill>
                <a:schemeClr val="accent2"/>
              </a:solidFill>
            </a:endParaRPr>
          </a:p>
        </p:txBody>
      </p:sp>
      <p:sp>
        <p:nvSpPr>
          <p:cNvPr id="9" name="TextBox 8">
            <a:extLst>
              <a:ext uri="{FF2B5EF4-FFF2-40B4-BE49-F238E27FC236}">
                <a16:creationId xmlns:a16="http://schemas.microsoft.com/office/drawing/2014/main" xmlns="" id="{2D90FD5D-C61E-2E6B-C4F7-0E5601A89CA1}"/>
              </a:ext>
            </a:extLst>
          </p:cNvPr>
          <p:cNvSpPr txBox="1"/>
          <p:nvPr/>
        </p:nvSpPr>
        <p:spPr>
          <a:xfrm>
            <a:off x="2976" y="1366885"/>
            <a:ext cx="974486" cy="234891"/>
          </a:xfrm>
          <a:prstGeom prst="rect">
            <a:avLst/>
          </a:prstGeom>
          <a:solidFill>
            <a:srgbClr val="FF9C85"/>
          </a:solidFill>
        </p:spPr>
        <p:txBody>
          <a:bodyPr wrap="square" rtlCol="0">
            <a:spAutoFit/>
          </a:bodyPr>
          <a:lstStyle/>
          <a:p>
            <a:endParaRPr lang="en-IN" dirty="0"/>
          </a:p>
        </p:txBody>
      </p:sp>
    </p:spTree>
    <p:extLst>
      <p:ext uri="{BB962C8B-B14F-4D97-AF65-F5344CB8AC3E}">
        <p14:creationId xmlns:p14="http://schemas.microsoft.com/office/powerpoint/2010/main" val="29047508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045DAB84-73F3-60CF-6AE3-45FC36ECCDA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413F72F-8EBB-C14E-4902-D02092490E75}"/>
              </a:ext>
            </a:extLst>
          </p:cNvPr>
          <p:cNvSpPr>
            <a:spLocks noGrp="1"/>
          </p:cNvSpPr>
          <p:nvPr>
            <p:ph idx="1"/>
          </p:nvPr>
        </p:nvSpPr>
        <p:spPr>
          <a:xfrm>
            <a:off x="838199" y="1962223"/>
            <a:ext cx="10723705" cy="4214740"/>
          </a:xfrm>
        </p:spPr>
        <p:txBody>
          <a:bodyPr anchor="ctr">
            <a:normAutofit/>
          </a:bodyPr>
          <a:lstStyle/>
          <a:p>
            <a:pPr marL="0" indent="0">
              <a:buNone/>
            </a:pPr>
            <a:r>
              <a:rPr lang="en-US" dirty="0"/>
              <a:t> </a:t>
            </a:r>
            <a:endParaRPr lang="en-IN" dirty="0"/>
          </a:p>
        </p:txBody>
      </p:sp>
      <p:sp>
        <p:nvSpPr>
          <p:cNvPr id="4" name="Footer Placeholder 3">
            <a:extLst>
              <a:ext uri="{FF2B5EF4-FFF2-40B4-BE49-F238E27FC236}">
                <a16:creationId xmlns:a16="http://schemas.microsoft.com/office/drawing/2014/main" xmlns="" id="{680F8EFD-640F-FD08-A6AC-2B37D67D5564}"/>
              </a:ext>
            </a:extLst>
          </p:cNvPr>
          <p:cNvSpPr>
            <a:spLocks noGrp="1"/>
          </p:cNvSpPr>
          <p:nvPr>
            <p:ph type="ftr" sz="quarter" idx="11"/>
          </p:nvPr>
        </p:nvSpPr>
        <p:spPr>
          <a:xfrm>
            <a:off x="977461" y="6213230"/>
            <a:ext cx="10487707" cy="508245"/>
          </a:xfrm>
        </p:spPr>
        <p:txBody>
          <a:bodyPr anchor="ctr"/>
          <a:lstStyle/>
          <a:p>
            <a:r>
              <a:rPr lang="en-US" dirty="0"/>
              <a:t>THE CHRONIC KIDNEY DISEASE PREDICTION AND DIET RECOMMENDATION SYSTEM USING MACHINE LEARNING TECHNIQUES</a:t>
            </a:r>
          </a:p>
        </p:txBody>
      </p:sp>
      <p:sp>
        <p:nvSpPr>
          <p:cNvPr id="5" name="Slide Number Placeholder 4">
            <a:extLst>
              <a:ext uri="{FF2B5EF4-FFF2-40B4-BE49-F238E27FC236}">
                <a16:creationId xmlns:a16="http://schemas.microsoft.com/office/drawing/2014/main" xmlns="" id="{935F0692-6671-CB4D-32ED-08D46CC5C0F8}"/>
              </a:ext>
            </a:extLst>
          </p:cNvPr>
          <p:cNvSpPr>
            <a:spLocks noGrp="1"/>
          </p:cNvSpPr>
          <p:nvPr>
            <p:ph type="sldNum" sz="quarter" idx="12"/>
          </p:nvPr>
        </p:nvSpPr>
        <p:spPr/>
        <p:txBody>
          <a:bodyPr anchor="ctr"/>
          <a:lstStyle/>
          <a:p>
            <a:fld id="{5A9FFF49-C3E2-495B-9763-705B2490840D}" type="slidenum">
              <a:rPr lang="en-US" smtClean="0"/>
              <a:pPr/>
              <a:t>29</a:t>
            </a:fld>
            <a:endParaRPr lang="en-US" dirty="0"/>
          </a:p>
        </p:txBody>
      </p:sp>
      <p:pic>
        <p:nvPicPr>
          <p:cNvPr id="6" name="Picture 5">
            <a:extLst>
              <a:ext uri="{FF2B5EF4-FFF2-40B4-BE49-F238E27FC236}">
                <a16:creationId xmlns:a16="http://schemas.microsoft.com/office/drawing/2014/main" xmlns="" id="{50B390BF-C73F-9E3C-E463-1266A4350B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53" y="59353"/>
            <a:ext cx="756047" cy="756047"/>
          </a:xfrm>
          <a:prstGeom prst="rect">
            <a:avLst/>
          </a:prstGeom>
        </p:spPr>
      </p:pic>
      <p:sp>
        <p:nvSpPr>
          <p:cNvPr id="7" name="TextBox 6">
            <a:extLst>
              <a:ext uri="{FF2B5EF4-FFF2-40B4-BE49-F238E27FC236}">
                <a16:creationId xmlns:a16="http://schemas.microsoft.com/office/drawing/2014/main" xmlns="" id="{2BF3B18B-3B86-0C1A-431E-8EE0525B1DC0}"/>
              </a:ext>
            </a:extLst>
          </p:cNvPr>
          <p:cNvSpPr txBox="1"/>
          <p:nvPr/>
        </p:nvSpPr>
        <p:spPr>
          <a:xfrm>
            <a:off x="6564761" y="136525"/>
            <a:ext cx="5335052" cy="369332"/>
          </a:xfrm>
          <a:prstGeom prst="rect">
            <a:avLst/>
          </a:prstGeom>
          <a:noFill/>
        </p:spPr>
        <p:txBody>
          <a:bodyPr wrap="square" rtlCol="0" anchor="ctr">
            <a:spAutoFit/>
          </a:bodyPr>
          <a:lstStyle/>
          <a:p>
            <a:r>
              <a:rPr lang="en-IN" dirty="0">
                <a:solidFill>
                  <a:schemeClr val="accent2"/>
                </a:solidFill>
                <a:latin typeface="Cooper Black" panose="0208090404030B020404" pitchFamily="18" charset="0"/>
              </a:rPr>
              <a:t>Aditya College of Engineering &amp; Technology</a:t>
            </a:r>
          </a:p>
        </p:txBody>
      </p:sp>
      <p:sp>
        <p:nvSpPr>
          <p:cNvPr id="8" name="TextBox 7">
            <a:extLst>
              <a:ext uri="{FF2B5EF4-FFF2-40B4-BE49-F238E27FC236}">
                <a16:creationId xmlns:a16="http://schemas.microsoft.com/office/drawing/2014/main" xmlns="" id="{CF3D4105-6B24-61DE-FC94-891A8DA87FE7}"/>
              </a:ext>
            </a:extLst>
          </p:cNvPr>
          <p:cNvSpPr txBox="1"/>
          <p:nvPr/>
        </p:nvSpPr>
        <p:spPr>
          <a:xfrm>
            <a:off x="1154036" y="1303778"/>
            <a:ext cx="10947575" cy="369332"/>
          </a:xfrm>
          <a:prstGeom prst="rect">
            <a:avLst/>
          </a:prstGeom>
          <a:solidFill>
            <a:schemeClr val="accent2"/>
          </a:solidFill>
        </p:spPr>
        <p:txBody>
          <a:bodyPr wrap="square" rtlCol="0" anchor="ctr">
            <a:spAutoFit/>
          </a:bodyPr>
          <a:lstStyle/>
          <a:p>
            <a:endParaRPr lang="en-IN" dirty="0">
              <a:solidFill>
                <a:schemeClr val="accent2"/>
              </a:solidFill>
            </a:endParaRPr>
          </a:p>
        </p:txBody>
      </p:sp>
      <p:sp>
        <p:nvSpPr>
          <p:cNvPr id="9" name="TextBox 8">
            <a:extLst>
              <a:ext uri="{FF2B5EF4-FFF2-40B4-BE49-F238E27FC236}">
                <a16:creationId xmlns:a16="http://schemas.microsoft.com/office/drawing/2014/main" xmlns="" id="{434DDCC9-E34D-8612-091B-D880CF7BE952}"/>
              </a:ext>
            </a:extLst>
          </p:cNvPr>
          <p:cNvSpPr txBox="1"/>
          <p:nvPr/>
        </p:nvSpPr>
        <p:spPr>
          <a:xfrm>
            <a:off x="2976" y="1299665"/>
            <a:ext cx="974486" cy="369332"/>
          </a:xfrm>
          <a:prstGeom prst="rect">
            <a:avLst/>
          </a:prstGeom>
          <a:solidFill>
            <a:srgbClr val="FF9C85"/>
          </a:solidFill>
        </p:spPr>
        <p:txBody>
          <a:bodyPr wrap="square" rtlCol="0" anchor="ctr">
            <a:spAutoFit/>
          </a:bodyPr>
          <a:lstStyle/>
          <a:p>
            <a:endParaRPr lang="en-IN" dirty="0"/>
          </a:p>
        </p:txBody>
      </p:sp>
      <p:sp>
        <p:nvSpPr>
          <p:cNvPr id="10" name="TextBox 9"/>
          <p:cNvSpPr txBox="1"/>
          <p:nvPr/>
        </p:nvSpPr>
        <p:spPr>
          <a:xfrm>
            <a:off x="2125014" y="2756079"/>
            <a:ext cx="7714445" cy="830997"/>
          </a:xfrm>
          <a:prstGeom prst="rect">
            <a:avLst/>
          </a:prstGeom>
          <a:noFill/>
        </p:spPr>
        <p:txBody>
          <a:bodyPr wrap="square" rtlCol="0" anchor="ctr">
            <a:spAutoFit/>
          </a:bodyPr>
          <a:lstStyle/>
          <a:p>
            <a:pPr algn="ctr"/>
            <a:r>
              <a:rPr lang="en-US" sz="4800" dirty="0"/>
              <a:t>THANK YOU!</a:t>
            </a:r>
            <a:endParaRPr lang="en-GB" sz="4800" dirty="0"/>
          </a:p>
        </p:txBody>
      </p:sp>
    </p:spTree>
    <p:extLst>
      <p:ext uri="{BB962C8B-B14F-4D97-AF65-F5344CB8AC3E}">
        <p14:creationId xmlns:p14="http://schemas.microsoft.com/office/powerpoint/2010/main" val="13537821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25D38AD9-B4F9-3411-3C97-7D47D5A61E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BF811220-F2F4-17B4-E8B5-D6CB0C62AE00}"/>
              </a:ext>
            </a:extLst>
          </p:cNvPr>
          <p:cNvSpPr>
            <a:spLocks noGrp="1"/>
          </p:cNvSpPr>
          <p:nvPr>
            <p:ph type="title"/>
          </p:nvPr>
        </p:nvSpPr>
        <p:spPr>
          <a:xfrm>
            <a:off x="838199" y="727646"/>
            <a:ext cx="10723706" cy="468078"/>
          </a:xfrm>
        </p:spPr>
        <p:txBody>
          <a:bodyPr>
            <a:noAutofit/>
          </a:bodyPr>
          <a:lstStyle/>
          <a:p>
            <a:r>
              <a:rPr lang="en-IN" sz="3600" b="1" dirty="0"/>
              <a:t>ABSTRACT</a:t>
            </a:r>
          </a:p>
        </p:txBody>
      </p:sp>
      <p:sp>
        <p:nvSpPr>
          <p:cNvPr id="3" name="Content Placeholder 2">
            <a:extLst>
              <a:ext uri="{FF2B5EF4-FFF2-40B4-BE49-F238E27FC236}">
                <a16:creationId xmlns:a16="http://schemas.microsoft.com/office/drawing/2014/main" xmlns="" id="{6BDAAC6F-F3E1-2E47-440B-115947BE6B33}"/>
              </a:ext>
            </a:extLst>
          </p:cNvPr>
          <p:cNvSpPr>
            <a:spLocks noGrp="1"/>
          </p:cNvSpPr>
          <p:nvPr>
            <p:ph idx="1"/>
          </p:nvPr>
        </p:nvSpPr>
        <p:spPr>
          <a:xfrm>
            <a:off x="838198" y="1962223"/>
            <a:ext cx="10597309" cy="4196206"/>
          </a:xfrm>
        </p:spPr>
        <p:txBody>
          <a:bodyPr>
            <a:noAutofit/>
          </a:bodyPr>
          <a:lstStyle/>
          <a:p>
            <a:pPr marL="0" indent="0">
              <a:buNone/>
            </a:pPr>
            <a:r>
              <a:rPr lang="en-US" sz="1600" dirty="0"/>
              <a:t>Chronic Kidney Disease (CKD) is a critical health issue that often goes undetected until advanced stages, leading to serious complications and high mortality rates. The existing system for CKD diagnosis primarily relies on manual interpretation of laboratory results and patient history, which is time-consuming, prone to errors, and often inaccessible in rural or under-resourced regions. Moreover, the lack of automation and immediate diet recommendations hinders timely intervention.</a:t>
            </a:r>
          </a:p>
          <a:p>
            <a:pPr marL="0" indent="0">
              <a:buNone/>
            </a:pPr>
            <a:r>
              <a:rPr lang="en-US" sz="1600" dirty="0"/>
              <a:t>To address these limitations, this project proposes an automated CKD prediction and diet recommendation system using Machine Learning techniques. The proposed system employs a variety of classifiers—such as Random Forest, Support Vector Machine (SVM), Decision Tree, </a:t>
            </a:r>
            <a:r>
              <a:rPr lang="en-US" sz="1600" dirty="0" err="1"/>
              <a:t>AdaBoost</a:t>
            </a:r>
            <a:r>
              <a:rPr lang="en-US" sz="1600" dirty="0"/>
              <a:t>, Gradient Boosting, Gaussian Naive Bayes, K-Nearest Neighbor (KNN), and Extra Trees Classifier—to analyze medical data attributes like age, blood pressure, serum </a:t>
            </a:r>
            <a:r>
              <a:rPr lang="en-US" sz="1600" dirty="0" err="1"/>
              <a:t>creatinine</a:t>
            </a:r>
            <a:r>
              <a:rPr lang="en-US" sz="1600" dirty="0"/>
              <a:t>, and hypertension status. It predicts not only the presence of CKD but also classifies its stage based on Glomerular Filtration Rate (GFR) values. Additionally, the system offers personalized dietary recommendations and supports real-time access through a Flask-based web application.</a:t>
            </a:r>
          </a:p>
          <a:p>
            <a:pPr marL="0" indent="0">
              <a:buNone/>
            </a:pPr>
            <a:r>
              <a:rPr lang="en-US" sz="1600" dirty="0"/>
              <a:t>Among all the evaluated models, </a:t>
            </a:r>
            <a:r>
              <a:rPr lang="en-US" sz="1600" b="1" dirty="0"/>
              <a:t>Gradient Boosting</a:t>
            </a:r>
            <a:r>
              <a:rPr lang="en-US" sz="1600" dirty="0"/>
              <a:t> emerged as the most accurate, demonstrating the highest prediction accuracy of </a:t>
            </a:r>
            <a:r>
              <a:rPr lang="en-US" sz="1600" b="1" dirty="0"/>
              <a:t>98.33%</a:t>
            </a:r>
            <a:r>
              <a:rPr lang="en-US" sz="1600" dirty="0"/>
              <a:t> in classifying CKD stages. This highlights the potential of advanced ensemble methods in healthcare diagnostics.</a:t>
            </a:r>
          </a:p>
          <a:p>
            <a:pPr marL="0" indent="0">
              <a:buNone/>
            </a:pPr>
            <a:r>
              <a:rPr lang="en-US" sz="1600" dirty="0"/>
              <a:t>The system significantly improves diagnostic accuracy, reduces manual workload, and offers an accessible, scalable solution for early CKD detection and management.</a:t>
            </a:r>
          </a:p>
        </p:txBody>
      </p:sp>
      <p:sp>
        <p:nvSpPr>
          <p:cNvPr id="4" name="Footer Placeholder 3">
            <a:extLst>
              <a:ext uri="{FF2B5EF4-FFF2-40B4-BE49-F238E27FC236}">
                <a16:creationId xmlns:a16="http://schemas.microsoft.com/office/drawing/2014/main" xmlns="" id="{CAD2D03C-0070-3788-9BDD-53B042AB6EC1}"/>
              </a:ext>
            </a:extLst>
          </p:cNvPr>
          <p:cNvSpPr>
            <a:spLocks noGrp="1"/>
          </p:cNvSpPr>
          <p:nvPr>
            <p:ph type="ftr" sz="quarter" idx="11"/>
          </p:nvPr>
        </p:nvSpPr>
        <p:spPr>
          <a:xfrm>
            <a:off x="838199" y="6356351"/>
            <a:ext cx="11061613" cy="325803"/>
          </a:xfrm>
        </p:spPr>
        <p:txBody>
          <a:bodyPr/>
          <a:lstStyle/>
          <a:p>
            <a:r>
              <a:rPr lang="en-US" dirty="0"/>
              <a:t>THE CHRONIC KIDNEY DISEASE PREDICTION AND DIET RECOMMENDATION SYSTEM USING MACHINE LEARNING TECHNIQUES</a:t>
            </a:r>
          </a:p>
          <a:p>
            <a:endParaRPr lang="en-US" dirty="0"/>
          </a:p>
        </p:txBody>
      </p:sp>
      <p:sp>
        <p:nvSpPr>
          <p:cNvPr id="5" name="Slide Number Placeholder 4">
            <a:extLst>
              <a:ext uri="{FF2B5EF4-FFF2-40B4-BE49-F238E27FC236}">
                <a16:creationId xmlns:a16="http://schemas.microsoft.com/office/drawing/2014/main" xmlns="" id="{CB115BF6-776C-989F-B75E-73392260043D}"/>
              </a:ext>
            </a:extLst>
          </p:cNvPr>
          <p:cNvSpPr>
            <a:spLocks noGrp="1"/>
          </p:cNvSpPr>
          <p:nvPr>
            <p:ph type="sldNum" sz="quarter" idx="12"/>
          </p:nvPr>
        </p:nvSpPr>
        <p:spPr/>
        <p:txBody>
          <a:bodyPr/>
          <a:lstStyle/>
          <a:p>
            <a:fld id="{5A9FFF49-C3E2-495B-9763-705B2490840D}" type="slidenum">
              <a:rPr lang="en-US" smtClean="0"/>
              <a:pPr/>
              <a:t>3</a:t>
            </a:fld>
            <a:endParaRPr lang="en-US" dirty="0"/>
          </a:p>
        </p:txBody>
      </p:sp>
      <p:pic>
        <p:nvPicPr>
          <p:cNvPr id="6" name="Picture 5">
            <a:extLst>
              <a:ext uri="{FF2B5EF4-FFF2-40B4-BE49-F238E27FC236}">
                <a16:creationId xmlns:a16="http://schemas.microsoft.com/office/drawing/2014/main" xmlns="" id="{4AEFF190-D7DE-C0CA-31FD-3081D9E103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53" y="59353"/>
            <a:ext cx="756047" cy="756047"/>
          </a:xfrm>
          <a:prstGeom prst="rect">
            <a:avLst/>
          </a:prstGeom>
        </p:spPr>
      </p:pic>
      <p:sp>
        <p:nvSpPr>
          <p:cNvPr id="7" name="TextBox 6">
            <a:extLst>
              <a:ext uri="{FF2B5EF4-FFF2-40B4-BE49-F238E27FC236}">
                <a16:creationId xmlns:a16="http://schemas.microsoft.com/office/drawing/2014/main" xmlns="" id="{05CE47FD-AFB1-045E-FF25-CA5A43D891D0}"/>
              </a:ext>
            </a:extLst>
          </p:cNvPr>
          <p:cNvSpPr txBox="1"/>
          <p:nvPr/>
        </p:nvSpPr>
        <p:spPr>
          <a:xfrm>
            <a:off x="6564761" y="136525"/>
            <a:ext cx="5335052" cy="369332"/>
          </a:xfrm>
          <a:prstGeom prst="rect">
            <a:avLst/>
          </a:prstGeom>
          <a:noFill/>
        </p:spPr>
        <p:txBody>
          <a:bodyPr wrap="square" rtlCol="0">
            <a:spAutoFit/>
          </a:bodyPr>
          <a:lstStyle/>
          <a:p>
            <a:r>
              <a:rPr lang="en-IN" dirty="0">
                <a:solidFill>
                  <a:schemeClr val="accent2"/>
                </a:solidFill>
                <a:latin typeface="Cooper Black" panose="0208090404030B020404" pitchFamily="18" charset="0"/>
              </a:rPr>
              <a:t>Aditya College of Engineering &amp; Technology</a:t>
            </a:r>
          </a:p>
        </p:txBody>
      </p:sp>
      <p:sp>
        <p:nvSpPr>
          <p:cNvPr id="8" name="TextBox 7">
            <a:extLst>
              <a:ext uri="{FF2B5EF4-FFF2-40B4-BE49-F238E27FC236}">
                <a16:creationId xmlns:a16="http://schemas.microsoft.com/office/drawing/2014/main" xmlns="" id="{E3BC6F26-C4CF-36FE-95B5-6421D7F3DC39}"/>
              </a:ext>
            </a:extLst>
          </p:cNvPr>
          <p:cNvSpPr txBox="1"/>
          <p:nvPr/>
        </p:nvSpPr>
        <p:spPr>
          <a:xfrm>
            <a:off x="1154036" y="1375111"/>
            <a:ext cx="10947575" cy="226666"/>
          </a:xfrm>
          <a:prstGeom prst="rect">
            <a:avLst/>
          </a:prstGeom>
          <a:solidFill>
            <a:schemeClr val="accent2"/>
          </a:solidFill>
        </p:spPr>
        <p:txBody>
          <a:bodyPr wrap="square" rtlCol="0">
            <a:spAutoFit/>
          </a:bodyPr>
          <a:lstStyle/>
          <a:p>
            <a:endParaRPr lang="en-IN" dirty="0">
              <a:solidFill>
                <a:schemeClr val="accent2"/>
              </a:solidFill>
            </a:endParaRPr>
          </a:p>
        </p:txBody>
      </p:sp>
      <p:sp>
        <p:nvSpPr>
          <p:cNvPr id="9" name="TextBox 8">
            <a:extLst>
              <a:ext uri="{FF2B5EF4-FFF2-40B4-BE49-F238E27FC236}">
                <a16:creationId xmlns:a16="http://schemas.microsoft.com/office/drawing/2014/main" xmlns="" id="{685A4EE9-2E3C-9D52-5DB6-8B75616838B6}"/>
              </a:ext>
            </a:extLst>
          </p:cNvPr>
          <p:cNvSpPr txBox="1"/>
          <p:nvPr/>
        </p:nvSpPr>
        <p:spPr>
          <a:xfrm>
            <a:off x="2976" y="1366885"/>
            <a:ext cx="974486" cy="234891"/>
          </a:xfrm>
          <a:prstGeom prst="rect">
            <a:avLst/>
          </a:prstGeom>
          <a:solidFill>
            <a:srgbClr val="FF9C85"/>
          </a:solidFill>
        </p:spPr>
        <p:txBody>
          <a:bodyPr wrap="square" rtlCol="0">
            <a:spAutoFit/>
          </a:bodyPr>
          <a:lstStyle/>
          <a:p>
            <a:endParaRPr lang="en-IN" dirty="0"/>
          </a:p>
        </p:txBody>
      </p:sp>
    </p:spTree>
    <p:extLst>
      <p:ext uri="{BB962C8B-B14F-4D97-AF65-F5344CB8AC3E}">
        <p14:creationId xmlns:p14="http://schemas.microsoft.com/office/powerpoint/2010/main" val="2029906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B7E4D7-303F-1EE6-C6B7-B622EE4B3EDC}"/>
              </a:ext>
            </a:extLst>
          </p:cNvPr>
          <p:cNvSpPr>
            <a:spLocks noGrp="1"/>
          </p:cNvSpPr>
          <p:nvPr>
            <p:ph type="title"/>
          </p:nvPr>
        </p:nvSpPr>
        <p:spPr>
          <a:xfrm>
            <a:off x="838199" y="727646"/>
            <a:ext cx="10723706" cy="468078"/>
          </a:xfrm>
        </p:spPr>
        <p:txBody>
          <a:bodyPr>
            <a:normAutofit fontScale="90000"/>
          </a:bodyPr>
          <a:lstStyle/>
          <a:p>
            <a:r>
              <a:rPr lang="en-IN" b="1" dirty="0"/>
              <a:t>INTRODUCTION</a:t>
            </a:r>
          </a:p>
        </p:txBody>
      </p:sp>
      <p:sp>
        <p:nvSpPr>
          <p:cNvPr id="3" name="Content Placeholder 2">
            <a:extLst>
              <a:ext uri="{FF2B5EF4-FFF2-40B4-BE49-F238E27FC236}">
                <a16:creationId xmlns:a16="http://schemas.microsoft.com/office/drawing/2014/main" xmlns="" id="{FB4B3183-C3AA-E54A-55D8-BEFEACF80A9E}"/>
              </a:ext>
            </a:extLst>
          </p:cNvPr>
          <p:cNvSpPr>
            <a:spLocks noGrp="1"/>
          </p:cNvSpPr>
          <p:nvPr>
            <p:ph idx="1"/>
          </p:nvPr>
        </p:nvSpPr>
        <p:spPr>
          <a:xfrm>
            <a:off x="838199" y="1962223"/>
            <a:ext cx="7012259" cy="4282460"/>
          </a:xfrm>
        </p:spPr>
        <p:txBody>
          <a:bodyPr>
            <a:normAutofit lnSpcReduction="10000"/>
          </a:bodyPr>
          <a:lstStyle/>
          <a:p>
            <a:pPr marL="0" lvl="0" indent="-336550">
              <a:lnSpc>
                <a:spcPct val="115000"/>
              </a:lnSpc>
              <a:spcBef>
                <a:spcPts val="0"/>
              </a:spcBef>
              <a:buSzPts val="1700"/>
              <a:buFont typeface="Times New Roman"/>
              <a:buChar char="●"/>
            </a:pPr>
            <a:r>
              <a:rPr lang="en-US" dirty="0">
                <a:ea typeface="Times New Roman"/>
                <a:cs typeface="Times New Roman"/>
                <a:sym typeface="Times New Roman"/>
              </a:rPr>
              <a:t>Chronic kidney disease, also called chronic kidney failure, involves a gradual loss of kidney function. </a:t>
            </a:r>
          </a:p>
          <a:p>
            <a:pPr marL="0" lvl="0" indent="-336550">
              <a:lnSpc>
                <a:spcPct val="115000"/>
              </a:lnSpc>
              <a:spcBef>
                <a:spcPts val="0"/>
              </a:spcBef>
              <a:buSzPts val="1700"/>
              <a:buFont typeface="Times New Roman"/>
              <a:buChar char="●"/>
            </a:pPr>
            <a:r>
              <a:rPr lang="en-US" dirty="0">
                <a:ea typeface="Times New Roman"/>
                <a:cs typeface="Times New Roman"/>
                <a:sym typeface="Times New Roman"/>
              </a:rPr>
              <a:t>Your kidneys filter wastes and excess fluids from your blood, which are then removed in your urine. </a:t>
            </a:r>
          </a:p>
          <a:p>
            <a:pPr marL="0" lvl="0" indent="-336550">
              <a:lnSpc>
                <a:spcPct val="115000"/>
              </a:lnSpc>
              <a:spcBef>
                <a:spcPts val="0"/>
              </a:spcBef>
              <a:buSzPts val="1700"/>
              <a:buFont typeface="Times New Roman"/>
              <a:buChar char="●"/>
            </a:pPr>
            <a:r>
              <a:rPr lang="en-US" dirty="0">
                <a:ea typeface="Times New Roman"/>
                <a:cs typeface="Times New Roman"/>
                <a:sym typeface="Times New Roman"/>
              </a:rPr>
              <a:t>Advanced chronic kidney disease can cause dangerous levels of fluid, electrolytes and wastes to build up in your body</a:t>
            </a:r>
          </a:p>
          <a:p>
            <a:pPr marL="0" indent="0">
              <a:buNone/>
            </a:pPr>
            <a:endParaRPr lang="en-IN" dirty="0"/>
          </a:p>
        </p:txBody>
      </p:sp>
      <p:sp>
        <p:nvSpPr>
          <p:cNvPr id="4" name="Footer Placeholder 3">
            <a:extLst>
              <a:ext uri="{FF2B5EF4-FFF2-40B4-BE49-F238E27FC236}">
                <a16:creationId xmlns:a16="http://schemas.microsoft.com/office/drawing/2014/main" xmlns="" id="{56028F4B-D12C-E433-A8CD-E77855C36AC5}"/>
              </a:ext>
            </a:extLst>
          </p:cNvPr>
          <p:cNvSpPr>
            <a:spLocks noGrp="1"/>
          </p:cNvSpPr>
          <p:nvPr>
            <p:ph type="ftr" sz="quarter" idx="11"/>
          </p:nvPr>
        </p:nvSpPr>
        <p:spPr>
          <a:xfrm>
            <a:off x="977462" y="6356350"/>
            <a:ext cx="10780784" cy="349249"/>
          </a:xfrm>
        </p:spPr>
        <p:txBody>
          <a:bodyPr/>
          <a:lstStyle/>
          <a:p>
            <a:r>
              <a:rPr lang="en-US" dirty="0"/>
              <a:t>THE CHRONIC KIDNEY DISEASE PREDICTION AND DIET RECOMMENDATION SYSTEM USING MACHINE LEARNING TECHNIQUES</a:t>
            </a:r>
          </a:p>
        </p:txBody>
      </p:sp>
      <p:sp>
        <p:nvSpPr>
          <p:cNvPr id="5" name="Slide Number Placeholder 4">
            <a:extLst>
              <a:ext uri="{FF2B5EF4-FFF2-40B4-BE49-F238E27FC236}">
                <a16:creationId xmlns:a16="http://schemas.microsoft.com/office/drawing/2014/main" xmlns="" id="{390ABBC4-78F4-82B2-8731-38F5225079C2}"/>
              </a:ext>
            </a:extLst>
          </p:cNvPr>
          <p:cNvSpPr>
            <a:spLocks noGrp="1"/>
          </p:cNvSpPr>
          <p:nvPr>
            <p:ph type="sldNum" sz="quarter" idx="12"/>
          </p:nvPr>
        </p:nvSpPr>
        <p:spPr/>
        <p:txBody>
          <a:bodyPr/>
          <a:lstStyle/>
          <a:p>
            <a:fld id="{5A9FFF49-C3E2-495B-9763-705B2490840D}" type="slidenum">
              <a:rPr lang="en-US" smtClean="0"/>
              <a:pPr/>
              <a:t>4</a:t>
            </a:fld>
            <a:endParaRPr lang="en-US" dirty="0"/>
          </a:p>
        </p:txBody>
      </p:sp>
      <p:pic>
        <p:nvPicPr>
          <p:cNvPr id="6" name="Picture 5">
            <a:extLst>
              <a:ext uri="{FF2B5EF4-FFF2-40B4-BE49-F238E27FC236}">
                <a16:creationId xmlns:a16="http://schemas.microsoft.com/office/drawing/2014/main" xmlns="" id="{593ACDBC-9052-327B-B16C-97B395BF04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53" y="59353"/>
            <a:ext cx="756047" cy="756047"/>
          </a:xfrm>
          <a:prstGeom prst="rect">
            <a:avLst/>
          </a:prstGeom>
        </p:spPr>
      </p:pic>
      <p:sp>
        <p:nvSpPr>
          <p:cNvPr id="7" name="TextBox 6">
            <a:extLst>
              <a:ext uri="{FF2B5EF4-FFF2-40B4-BE49-F238E27FC236}">
                <a16:creationId xmlns:a16="http://schemas.microsoft.com/office/drawing/2014/main" xmlns="" id="{993AFDF0-FDA0-BEF5-C8F1-48B8EF859F4C}"/>
              </a:ext>
            </a:extLst>
          </p:cNvPr>
          <p:cNvSpPr txBox="1"/>
          <p:nvPr/>
        </p:nvSpPr>
        <p:spPr>
          <a:xfrm>
            <a:off x="6564761" y="136525"/>
            <a:ext cx="5335052" cy="369332"/>
          </a:xfrm>
          <a:prstGeom prst="rect">
            <a:avLst/>
          </a:prstGeom>
          <a:noFill/>
        </p:spPr>
        <p:txBody>
          <a:bodyPr wrap="square" rtlCol="0">
            <a:spAutoFit/>
          </a:bodyPr>
          <a:lstStyle/>
          <a:p>
            <a:r>
              <a:rPr lang="en-IN" dirty="0">
                <a:solidFill>
                  <a:schemeClr val="accent2"/>
                </a:solidFill>
                <a:latin typeface="Cooper Black" panose="0208090404030B020404" pitchFamily="18" charset="0"/>
              </a:rPr>
              <a:t>Aditya College of Engineering &amp; Technology</a:t>
            </a:r>
          </a:p>
        </p:txBody>
      </p:sp>
      <p:sp>
        <p:nvSpPr>
          <p:cNvPr id="8" name="TextBox 7">
            <a:extLst>
              <a:ext uri="{FF2B5EF4-FFF2-40B4-BE49-F238E27FC236}">
                <a16:creationId xmlns:a16="http://schemas.microsoft.com/office/drawing/2014/main" xmlns="" id="{D3D5B752-650B-59D5-42A9-49792D050DB1}"/>
              </a:ext>
            </a:extLst>
          </p:cNvPr>
          <p:cNvSpPr txBox="1"/>
          <p:nvPr/>
        </p:nvSpPr>
        <p:spPr>
          <a:xfrm>
            <a:off x="1154036" y="1375111"/>
            <a:ext cx="10947575" cy="226666"/>
          </a:xfrm>
          <a:prstGeom prst="rect">
            <a:avLst/>
          </a:prstGeom>
          <a:solidFill>
            <a:schemeClr val="accent2"/>
          </a:solidFill>
        </p:spPr>
        <p:txBody>
          <a:bodyPr wrap="square" rtlCol="0">
            <a:spAutoFit/>
          </a:bodyPr>
          <a:lstStyle/>
          <a:p>
            <a:endParaRPr lang="en-IN" dirty="0">
              <a:solidFill>
                <a:schemeClr val="accent2"/>
              </a:solidFill>
            </a:endParaRPr>
          </a:p>
        </p:txBody>
      </p:sp>
      <p:sp>
        <p:nvSpPr>
          <p:cNvPr id="9" name="TextBox 8">
            <a:extLst>
              <a:ext uri="{FF2B5EF4-FFF2-40B4-BE49-F238E27FC236}">
                <a16:creationId xmlns:a16="http://schemas.microsoft.com/office/drawing/2014/main" xmlns="" id="{2D90FD5D-C61E-2E6B-C4F7-0E5601A89CA1}"/>
              </a:ext>
            </a:extLst>
          </p:cNvPr>
          <p:cNvSpPr txBox="1"/>
          <p:nvPr/>
        </p:nvSpPr>
        <p:spPr>
          <a:xfrm>
            <a:off x="2976" y="1366885"/>
            <a:ext cx="974486" cy="234891"/>
          </a:xfrm>
          <a:prstGeom prst="rect">
            <a:avLst/>
          </a:prstGeom>
          <a:solidFill>
            <a:srgbClr val="FF9C85"/>
          </a:solidFill>
        </p:spPr>
        <p:txBody>
          <a:bodyPr wrap="square" rtlCol="0">
            <a:spAutoFit/>
          </a:bodyPr>
          <a:lstStyle/>
          <a:p>
            <a:endParaRPr lang="en-IN" dirty="0"/>
          </a:p>
        </p:txBody>
      </p:sp>
      <p:pic>
        <p:nvPicPr>
          <p:cNvPr id="10" name="Google Shape;302;p16"/>
          <p:cNvPicPr preferRelativeResize="0"/>
          <p:nvPr/>
        </p:nvPicPr>
        <p:blipFill>
          <a:blip r:embed="rId3">
            <a:alphaModFix/>
          </a:blip>
          <a:stretch>
            <a:fillRect/>
          </a:stretch>
        </p:blipFill>
        <p:spPr>
          <a:xfrm>
            <a:off x="8232855" y="2360472"/>
            <a:ext cx="3247800" cy="3538300"/>
          </a:xfrm>
          <a:prstGeom prst="rect">
            <a:avLst/>
          </a:prstGeom>
          <a:noFill/>
          <a:ln>
            <a:noFill/>
          </a:ln>
        </p:spPr>
      </p:pic>
    </p:spTree>
    <p:extLst>
      <p:ext uri="{BB962C8B-B14F-4D97-AF65-F5344CB8AC3E}">
        <p14:creationId xmlns:p14="http://schemas.microsoft.com/office/powerpoint/2010/main" val="3929969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B7E4D7-303F-1EE6-C6B7-B622EE4B3EDC}"/>
              </a:ext>
            </a:extLst>
          </p:cNvPr>
          <p:cNvSpPr>
            <a:spLocks noGrp="1"/>
          </p:cNvSpPr>
          <p:nvPr>
            <p:ph type="title"/>
          </p:nvPr>
        </p:nvSpPr>
        <p:spPr>
          <a:xfrm>
            <a:off x="838199" y="727646"/>
            <a:ext cx="10723706" cy="468078"/>
          </a:xfrm>
        </p:spPr>
        <p:txBody>
          <a:bodyPr>
            <a:normAutofit fontScale="90000"/>
          </a:bodyPr>
          <a:lstStyle/>
          <a:p>
            <a:r>
              <a:rPr lang="en-IN" b="1" dirty="0"/>
              <a:t>LITERATURE REVIEW</a:t>
            </a:r>
          </a:p>
        </p:txBody>
      </p:sp>
      <p:sp>
        <p:nvSpPr>
          <p:cNvPr id="4" name="Footer Placeholder 3">
            <a:extLst>
              <a:ext uri="{FF2B5EF4-FFF2-40B4-BE49-F238E27FC236}">
                <a16:creationId xmlns:a16="http://schemas.microsoft.com/office/drawing/2014/main" xmlns="" id="{56028F4B-D12C-E433-A8CD-E77855C36AC5}"/>
              </a:ext>
            </a:extLst>
          </p:cNvPr>
          <p:cNvSpPr>
            <a:spLocks noGrp="1"/>
          </p:cNvSpPr>
          <p:nvPr>
            <p:ph type="ftr" sz="quarter" idx="11"/>
          </p:nvPr>
        </p:nvSpPr>
        <p:spPr>
          <a:xfrm>
            <a:off x="977462" y="6356350"/>
            <a:ext cx="10780784" cy="349249"/>
          </a:xfrm>
        </p:spPr>
        <p:txBody>
          <a:bodyPr/>
          <a:lstStyle/>
          <a:p>
            <a:r>
              <a:rPr lang="en-US" dirty="0"/>
              <a:t>THE CHRONIC KIDNEY DISEASE PREDICTION AND DIET RECOMMENDATION SYSTEM USING MACHINE LEARNING TECHNIQUES</a:t>
            </a:r>
          </a:p>
        </p:txBody>
      </p:sp>
      <p:sp>
        <p:nvSpPr>
          <p:cNvPr id="5" name="Slide Number Placeholder 4">
            <a:extLst>
              <a:ext uri="{FF2B5EF4-FFF2-40B4-BE49-F238E27FC236}">
                <a16:creationId xmlns:a16="http://schemas.microsoft.com/office/drawing/2014/main" xmlns="" id="{390ABBC4-78F4-82B2-8731-38F5225079C2}"/>
              </a:ext>
            </a:extLst>
          </p:cNvPr>
          <p:cNvSpPr>
            <a:spLocks noGrp="1"/>
          </p:cNvSpPr>
          <p:nvPr>
            <p:ph type="sldNum" sz="quarter" idx="12"/>
          </p:nvPr>
        </p:nvSpPr>
        <p:spPr/>
        <p:txBody>
          <a:bodyPr/>
          <a:lstStyle/>
          <a:p>
            <a:fld id="{5A9FFF49-C3E2-495B-9763-705B2490840D}" type="slidenum">
              <a:rPr lang="en-US" smtClean="0"/>
              <a:pPr/>
              <a:t>5</a:t>
            </a:fld>
            <a:endParaRPr lang="en-US" dirty="0"/>
          </a:p>
        </p:txBody>
      </p:sp>
      <p:pic>
        <p:nvPicPr>
          <p:cNvPr id="6" name="Picture 5">
            <a:extLst>
              <a:ext uri="{FF2B5EF4-FFF2-40B4-BE49-F238E27FC236}">
                <a16:creationId xmlns:a16="http://schemas.microsoft.com/office/drawing/2014/main" xmlns="" id="{593ACDBC-9052-327B-B16C-97B395BF04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53" y="59353"/>
            <a:ext cx="756047" cy="756047"/>
          </a:xfrm>
          <a:prstGeom prst="rect">
            <a:avLst/>
          </a:prstGeom>
        </p:spPr>
      </p:pic>
      <p:sp>
        <p:nvSpPr>
          <p:cNvPr id="7" name="TextBox 6">
            <a:extLst>
              <a:ext uri="{FF2B5EF4-FFF2-40B4-BE49-F238E27FC236}">
                <a16:creationId xmlns:a16="http://schemas.microsoft.com/office/drawing/2014/main" xmlns="" id="{993AFDF0-FDA0-BEF5-C8F1-48B8EF859F4C}"/>
              </a:ext>
            </a:extLst>
          </p:cNvPr>
          <p:cNvSpPr txBox="1"/>
          <p:nvPr/>
        </p:nvSpPr>
        <p:spPr>
          <a:xfrm>
            <a:off x="6564761" y="136525"/>
            <a:ext cx="5335052" cy="369332"/>
          </a:xfrm>
          <a:prstGeom prst="rect">
            <a:avLst/>
          </a:prstGeom>
          <a:noFill/>
        </p:spPr>
        <p:txBody>
          <a:bodyPr wrap="square" rtlCol="0">
            <a:spAutoFit/>
          </a:bodyPr>
          <a:lstStyle/>
          <a:p>
            <a:r>
              <a:rPr lang="en-IN" dirty="0">
                <a:solidFill>
                  <a:schemeClr val="accent2"/>
                </a:solidFill>
                <a:latin typeface="Cooper Black" panose="0208090404030B020404" pitchFamily="18" charset="0"/>
              </a:rPr>
              <a:t>Aditya College of Engineering &amp; Technology</a:t>
            </a:r>
          </a:p>
        </p:txBody>
      </p:sp>
      <p:sp>
        <p:nvSpPr>
          <p:cNvPr id="8" name="TextBox 7">
            <a:extLst>
              <a:ext uri="{FF2B5EF4-FFF2-40B4-BE49-F238E27FC236}">
                <a16:creationId xmlns:a16="http://schemas.microsoft.com/office/drawing/2014/main" xmlns="" id="{D3D5B752-650B-59D5-42A9-49792D050DB1}"/>
              </a:ext>
            </a:extLst>
          </p:cNvPr>
          <p:cNvSpPr txBox="1"/>
          <p:nvPr/>
        </p:nvSpPr>
        <p:spPr>
          <a:xfrm>
            <a:off x="1154036" y="1375111"/>
            <a:ext cx="10947575" cy="226666"/>
          </a:xfrm>
          <a:prstGeom prst="rect">
            <a:avLst/>
          </a:prstGeom>
          <a:solidFill>
            <a:schemeClr val="accent2"/>
          </a:solidFill>
        </p:spPr>
        <p:txBody>
          <a:bodyPr wrap="square" rtlCol="0">
            <a:spAutoFit/>
          </a:bodyPr>
          <a:lstStyle/>
          <a:p>
            <a:endParaRPr lang="en-IN" dirty="0">
              <a:solidFill>
                <a:schemeClr val="accent2"/>
              </a:solidFill>
            </a:endParaRPr>
          </a:p>
        </p:txBody>
      </p:sp>
      <p:sp>
        <p:nvSpPr>
          <p:cNvPr id="9" name="TextBox 8">
            <a:extLst>
              <a:ext uri="{FF2B5EF4-FFF2-40B4-BE49-F238E27FC236}">
                <a16:creationId xmlns:a16="http://schemas.microsoft.com/office/drawing/2014/main" xmlns="" id="{2D90FD5D-C61E-2E6B-C4F7-0E5601A89CA1}"/>
              </a:ext>
            </a:extLst>
          </p:cNvPr>
          <p:cNvSpPr txBox="1"/>
          <p:nvPr/>
        </p:nvSpPr>
        <p:spPr>
          <a:xfrm>
            <a:off x="2976" y="1366885"/>
            <a:ext cx="974486" cy="234891"/>
          </a:xfrm>
          <a:prstGeom prst="rect">
            <a:avLst/>
          </a:prstGeom>
          <a:solidFill>
            <a:srgbClr val="FF9C85"/>
          </a:solidFill>
        </p:spPr>
        <p:txBody>
          <a:bodyPr wrap="square" rtlCol="0">
            <a:spAutoFit/>
          </a:bodyPr>
          <a:lstStyle/>
          <a:p>
            <a:endParaRPr lang="en-IN" dirty="0"/>
          </a:p>
        </p:txBody>
      </p:sp>
      <p:graphicFrame>
        <p:nvGraphicFramePr>
          <p:cNvPr id="31" name="Table 30"/>
          <p:cNvGraphicFramePr>
            <a:graphicFrameLocks noGrp="1"/>
          </p:cNvGraphicFramePr>
          <p:nvPr>
            <p:extLst>
              <p:ext uri="{D42A27DB-BD31-4B8C-83A1-F6EECF244321}">
                <p14:modId xmlns:p14="http://schemas.microsoft.com/office/powerpoint/2010/main" val="1283147526"/>
              </p:ext>
            </p:extLst>
          </p:nvPr>
        </p:nvGraphicFramePr>
        <p:xfrm>
          <a:off x="490219" y="1816099"/>
          <a:ext cx="10593467" cy="4504136"/>
        </p:xfrm>
        <a:graphic>
          <a:graphicData uri="http://schemas.openxmlformats.org/drawingml/2006/table">
            <a:tbl>
              <a:tblPr firstRow="1" bandRow="1">
                <a:tableStyleId>{5C22544A-7EE6-4342-B048-85BDC9FD1C3A}</a:tableStyleId>
              </a:tblPr>
              <a:tblGrid>
                <a:gridCol w="1765578"/>
                <a:gridCol w="1765578"/>
                <a:gridCol w="859151"/>
                <a:gridCol w="2672004"/>
                <a:gridCol w="1765578"/>
                <a:gridCol w="1765578"/>
              </a:tblGrid>
              <a:tr h="316678">
                <a:tc>
                  <a:txBody>
                    <a:bodyPr/>
                    <a:lstStyle/>
                    <a:p>
                      <a:pPr>
                        <a:defRPr sz="1200" b="1"/>
                      </a:pPr>
                      <a:r>
                        <a:rPr dirty="0"/>
                        <a:t>Author</a:t>
                      </a:r>
                    </a:p>
                  </a:txBody>
                  <a:tcPr/>
                </a:tc>
                <a:tc>
                  <a:txBody>
                    <a:bodyPr/>
                    <a:lstStyle/>
                    <a:p>
                      <a:pPr>
                        <a:defRPr sz="1200" b="1"/>
                      </a:pPr>
                      <a:r>
                        <a:t>Title</a:t>
                      </a:r>
                    </a:p>
                  </a:txBody>
                  <a:tcPr/>
                </a:tc>
                <a:tc>
                  <a:txBody>
                    <a:bodyPr/>
                    <a:lstStyle/>
                    <a:p>
                      <a:pPr>
                        <a:defRPr sz="1200" b="1"/>
                      </a:pPr>
                      <a:r>
                        <a:t>Year</a:t>
                      </a:r>
                    </a:p>
                  </a:txBody>
                  <a:tcPr/>
                </a:tc>
                <a:tc>
                  <a:txBody>
                    <a:bodyPr/>
                    <a:lstStyle/>
                    <a:p>
                      <a:pPr>
                        <a:defRPr sz="1200" b="1"/>
                      </a:pPr>
                      <a:r>
                        <a:t>Description</a:t>
                      </a:r>
                    </a:p>
                  </a:txBody>
                  <a:tcPr/>
                </a:tc>
                <a:tc>
                  <a:txBody>
                    <a:bodyPr/>
                    <a:lstStyle/>
                    <a:p>
                      <a:pPr>
                        <a:defRPr sz="1200" b="1"/>
                      </a:pPr>
                      <a:r>
                        <a:t>Advantage</a:t>
                      </a:r>
                    </a:p>
                  </a:txBody>
                  <a:tcPr/>
                </a:tc>
                <a:tc>
                  <a:txBody>
                    <a:bodyPr/>
                    <a:lstStyle/>
                    <a:p>
                      <a:pPr>
                        <a:defRPr sz="1200" b="1"/>
                      </a:pPr>
                      <a:r>
                        <a:t>Disadvantage</a:t>
                      </a:r>
                    </a:p>
                  </a:txBody>
                  <a:tcPr/>
                </a:tc>
              </a:tr>
              <a:tr h="559487">
                <a:tc>
                  <a:txBody>
                    <a:bodyPr/>
                    <a:lstStyle/>
                    <a:p>
                      <a:pPr algn="l">
                        <a:defRPr sz="1100"/>
                      </a:pPr>
                      <a:r>
                        <a:t>Abeer Y. Al-Hyari et al.</a:t>
                      </a:r>
                    </a:p>
                  </a:txBody>
                  <a:tcPr/>
                </a:tc>
                <a:tc>
                  <a:txBody>
                    <a:bodyPr/>
                    <a:lstStyle/>
                    <a:p>
                      <a:pPr algn="l">
                        <a:defRPr sz="1100"/>
                      </a:pPr>
                      <a:r>
                        <a:t>Kidney Disease Prediction using Data Mining Techniques</a:t>
                      </a:r>
                    </a:p>
                  </a:txBody>
                  <a:tcPr/>
                </a:tc>
                <a:tc>
                  <a:txBody>
                    <a:bodyPr/>
                    <a:lstStyle/>
                    <a:p>
                      <a:pPr algn="l">
                        <a:defRPr sz="1100"/>
                      </a:pPr>
                      <a:r>
                        <a:rPr dirty="0"/>
                        <a:t>2022</a:t>
                      </a:r>
                    </a:p>
                  </a:txBody>
                  <a:tcPr/>
                </a:tc>
                <a:tc>
                  <a:txBody>
                    <a:bodyPr/>
                    <a:lstStyle/>
                    <a:p>
                      <a:pPr algn="l">
                        <a:defRPr sz="1100"/>
                      </a:pPr>
                      <a:r>
                        <a:rPr dirty="0"/>
                        <a:t>Used ANN, Decision Tree &amp; Naive Bayes for CKD prediction</a:t>
                      </a:r>
                    </a:p>
                  </a:txBody>
                  <a:tcPr/>
                </a:tc>
                <a:tc>
                  <a:txBody>
                    <a:bodyPr/>
                    <a:lstStyle/>
                    <a:p>
                      <a:pPr algn="l">
                        <a:defRPr sz="1100"/>
                      </a:pPr>
                      <a:r>
                        <a:t>High prediction accuracy</a:t>
                      </a:r>
                    </a:p>
                  </a:txBody>
                  <a:tcPr/>
                </a:tc>
                <a:tc>
                  <a:txBody>
                    <a:bodyPr/>
                    <a:lstStyle/>
                    <a:p>
                      <a:pPr algn="l">
                        <a:defRPr sz="1100"/>
                      </a:pPr>
                      <a:r>
                        <a:t>Limited feature interaction</a:t>
                      </a:r>
                    </a:p>
                  </a:txBody>
                  <a:tcPr/>
                </a:tc>
              </a:tr>
              <a:tr h="559487">
                <a:tc>
                  <a:txBody>
                    <a:bodyPr/>
                    <a:lstStyle/>
                    <a:p>
                      <a:pPr algn="l">
                        <a:defRPr sz="1100"/>
                      </a:pPr>
                      <a:r>
                        <a:t>P. Swathi Baby et al.</a:t>
                      </a:r>
                    </a:p>
                  </a:txBody>
                  <a:tcPr/>
                </a:tc>
                <a:tc>
                  <a:txBody>
                    <a:bodyPr/>
                    <a:lstStyle/>
                    <a:p>
                      <a:pPr algn="l">
                        <a:defRPr sz="1100"/>
                      </a:pPr>
                      <a:r>
                        <a:t>Prediction of CKD using Machine Learning Techniques</a:t>
                      </a:r>
                    </a:p>
                  </a:txBody>
                  <a:tcPr/>
                </a:tc>
                <a:tc>
                  <a:txBody>
                    <a:bodyPr/>
                    <a:lstStyle/>
                    <a:p>
                      <a:pPr algn="l">
                        <a:defRPr sz="1100"/>
                      </a:pPr>
                      <a:r>
                        <a:t>2023</a:t>
                      </a:r>
                    </a:p>
                  </a:txBody>
                  <a:tcPr/>
                </a:tc>
                <a:tc>
                  <a:txBody>
                    <a:bodyPr/>
                    <a:lstStyle/>
                    <a:p>
                      <a:pPr algn="l">
                        <a:defRPr sz="1100"/>
                      </a:pPr>
                      <a:r>
                        <a:t>Compared classifiers like RF, J48, K-Star using Weka/Orange</a:t>
                      </a:r>
                    </a:p>
                  </a:txBody>
                  <a:tcPr/>
                </a:tc>
                <a:tc>
                  <a:txBody>
                    <a:bodyPr/>
                    <a:lstStyle/>
                    <a:p>
                      <a:pPr algn="l">
                        <a:defRPr sz="1100"/>
                      </a:pPr>
                      <a:r>
                        <a:t>K-Star &amp; Random Forest showed best results</a:t>
                      </a:r>
                    </a:p>
                  </a:txBody>
                  <a:tcPr/>
                </a:tc>
                <a:tc>
                  <a:txBody>
                    <a:bodyPr/>
                    <a:lstStyle/>
                    <a:p>
                      <a:pPr algn="l">
                        <a:defRPr sz="1100"/>
                      </a:pPr>
                      <a:r>
                        <a:t>Requires high-quality dataset</a:t>
                      </a:r>
                    </a:p>
                  </a:txBody>
                  <a:tcPr/>
                </a:tc>
              </a:tr>
              <a:tr h="656171">
                <a:tc>
                  <a:txBody>
                    <a:bodyPr/>
                    <a:lstStyle/>
                    <a:p>
                      <a:pPr algn="l">
                        <a:defRPr sz="1100"/>
                      </a:pPr>
                      <a:r>
                        <a:t>K.R. Lakshmi, Y. Nagesh et al.</a:t>
                      </a:r>
                    </a:p>
                  </a:txBody>
                  <a:tcPr/>
                </a:tc>
                <a:tc>
                  <a:txBody>
                    <a:bodyPr/>
                    <a:lstStyle/>
                    <a:p>
                      <a:pPr algn="l">
                        <a:defRPr sz="1100"/>
                      </a:pPr>
                      <a:r>
                        <a:t>Survival Prediction of Dialysis Patients</a:t>
                      </a:r>
                    </a:p>
                  </a:txBody>
                  <a:tcPr/>
                </a:tc>
                <a:tc>
                  <a:txBody>
                    <a:bodyPr/>
                    <a:lstStyle/>
                    <a:p>
                      <a:pPr algn="l">
                        <a:defRPr sz="1100"/>
                      </a:pPr>
                      <a:r>
                        <a:t>2023</a:t>
                      </a:r>
                    </a:p>
                  </a:txBody>
                  <a:tcPr/>
                </a:tc>
                <a:tc>
                  <a:txBody>
                    <a:bodyPr/>
                    <a:lstStyle/>
                    <a:p>
                      <a:pPr algn="l">
                        <a:defRPr sz="1100"/>
                      </a:pPr>
                      <a:r>
                        <a:t>Evaluated ANN, DT, Logistic Regression for dialysis survival prediction</a:t>
                      </a:r>
                    </a:p>
                  </a:txBody>
                  <a:tcPr/>
                </a:tc>
                <a:tc>
                  <a:txBody>
                    <a:bodyPr/>
                    <a:lstStyle/>
                    <a:p>
                      <a:pPr algn="l">
                        <a:defRPr sz="1100"/>
                      </a:pPr>
                      <a:r>
                        <a:t>ANN had the highest accuracy</a:t>
                      </a:r>
                    </a:p>
                  </a:txBody>
                  <a:tcPr/>
                </a:tc>
                <a:tc>
                  <a:txBody>
                    <a:bodyPr/>
                    <a:lstStyle/>
                    <a:p>
                      <a:pPr algn="l">
                        <a:defRPr sz="1100"/>
                      </a:pPr>
                      <a:r>
                        <a:t>Model complexity increases with data</a:t>
                      </a:r>
                    </a:p>
                  </a:txBody>
                  <a:tcPr/>
                </a:tc>
              </a:tr>
              <a:tr h="559487">
                <a:tc>
                  <a:txBody>
                    <a:bodyPr/>
                    <a:lstStyle/>
                    <a:p>
                      <a:pPr algn="l">
                        <a:defRPr sz="1100"/>
                      </a:pPr>
                      <a:r>
                        <a:t>Morteza Khavanin Zadeh et al.</a:t>
                      </a:r>
                    </a:p>
                  </a:txBody>
                  <a:tcPr/>
                </a:tc>
                <a:tc>
                  <a:txBody>
                    <a:bodyPr/>
                    <a:lstStyle/>
                    <a:p>
                      <a:pPr algn="l">
                        <a:defRPr sz="1100"/>
                      </a:pPr>
                      <a:r>
                        <a:t>Predicting AVF Failure in Hemodialysis Patients</a:t>
                      </a:r>
                    </a:p>
                  </a:txBody>
                  <a:tcPr/>
                </a:tc>
                <a:tc>
                  <a:txBody>
                    <a:bodyPr/>
                    <a:lstStyle/>
                    <a:p>
                      <a:pPr algn="l">
                        <a:defRPr sz="1100"/>
                      </a:pPr>
                      <a:r>
                        <a:t>2022</a:t>
                      </a:r>
                    </a:p>
                  </a:txBody>
                  <a:tcPr/>
                </a:tc>
                <a:tc>
                  <a:txBody>
                    <a:bodyPr/>
                    <a:lstStyle/>
                    <a:p>
                      <a:pPr algn="l">
                        <a:defRPr sz="1100"/>
                      </a:pPr>
                      <a:r>
                        <a:t>Used classification algorithms on real patient data</a:t>
                      </a:r>
                    </a:p>
                  </a:txBody>
                  <a:tcPr/>
                </a:tc>
                <a:tc>
                  <a:txBody>
                    <a:bodyPr/>
                    <a:lstStyle/>
                    <a:p>
                      <a:pPr algn="l">
                        <a:defRPr sz="1100"/>
                      </a:pPr>
                      <a:r>
                        <a:t>Early failure detection</a:t>
                      </a:r>
                    </a:p>
                  </a:txBody>
                  <a:tcPr/>
                </a:tc>
                <a:tc>
                  <a:txBody>
                    <a:bodyPr/>
                    <a:lstStyle/>
                    <a:p>
                      <a:pPr algn="l">
                        <a:defRPr sz="1100"/>
                      </a:pPr>
                      <a:r>
                        <a:t>Requires medical data access</a:t>
                      </a:r>
                    </a:p>
                  </a:txBody>
                  <a:tcPr/>
                </a:tc>
              </a:tr>
              <a:tr h="559487">
                <a:tc>
                  <a:txBody>
                    <a:bodyPr/>
                    <a:lstStyle/>
                    <a:p>
                      <a:pPr algn="l">
                        <a:defRPr sz="1100"/>
                      </a:pPr>
                      <a:r>
                        <a:t>Xudong Song et al.</a:t>
                      </a:r>
                    </a:p>
                  </a:txBody>
                  <a:tcPr/>
                </a:tc>
                <a:tc>
                  <a:txBody>
                    <a:bodyPr/>
                    <a:lstStyle/>
                    <a:p>
                      <a:pPr algn="l">
                        <a:defRPr sz="1100"/>
                      </a:pPr>
                      <a:r>
                        <a:t>Prediction Model for Kidney Disease Classification</a:t>
                      </a:r>
                    </a:p>
                  </a:txBody>
                  <a:tcPr/>
                </a:tc>
                <a:tc>
                  <a:txBody>
                    <a:bodyPr/>
                    <a:lstStyle/>
                    <a:p>
                      <a:pPr algn="l">
                        <a:defRPr sz="1100"/>
                      </a:pPr>
                      <a:r>
                        <a:t>2024</a:t>
                      </a:r>
                    </a:p>
                  </a:txBody>
                  <a:tcPr/>
                </a:tc>
                <a:tc>
                  <a:txBody>
                    <a:bodyPr/>
                    <a:lstStyle/>
                    <a:p>
                      <a:pPr algn="l">
                        <a:defRPr sz="1100"/>
                      </a:pPr>
                      <a:r>
                        <a:t>Used Decision Tree + Rough Set Theory for stage classification</a:t>
                      </a:r>
                    </a:p>
                  </a:txBody>
                  <a:tcPr/>
                </a:tc>
                <a:tc>
                  <a:txBody>
                    <a:bodyPr/>
                    <a:lstStyle/>
                    <a:p>
                      <a:pPr algn="l">
                        <a:defRPr sz="1100"/>
                      </a:pPr>
                      <a:r>
                        <a:t>Improved performance</a:t>
                      </a:r>
                    </a:p>
                  </a:txBody>
                  <a:tcPr/>
                </a:tc>
                <a:tc>
                  <a:txBody>
                    <a:bodyPr/>
                    <a:lstStyle/>
                    <a:p>
                      <a:pPr algn="l">
                        <a:defRPr sz="1100"/>
                      </a:pPr>
                      <a:r>
                        <a:t>Needs proper data preprocessing</a:t>
                      </a:r>
                    </a:p>
                  </a:txBody>
                  <a:tcPr/>
                </a:tc>
              </a:tr>
              <a:tr h="559487">
                <a:tc>
                  <a:txBody>
                    <a:bodyPr/>
                    <a:lstStyle/>
                    <a:p>
                      <a:pPr algn="l">
                        <a:defRPr sz="1100"/>
                      </a:pPr>
                      <a:r>
                        <a:t>Jicksy Susan Jose et al.</a:t>
                      </a:r>
                    </a:p>
                  </a:txBody>
                  <a:tcPr/>
                </a:tc>
                <a:tc>
                  <a:txBody>
                    <a:bodyPr/>
                    <a:lstStyle/>
                    <a:p>
                      <a:pPr algn="l">
                        <a:defRPr sz="1100"/>
                      </a:pPr>
                      <a:r>
                        <a:t>Image-based Kidney Diagnosis using Association Mining</a:t>
                      </a:r>
                    </a:p>
                  </a:txBody>
                  <a:tcPr/>
                </a:tc>
                <a:tc>
                  <a:txBody>
                    <a:bodyPr/>
                    <a:lstStyle/>
                    <a:p>
                      <a:pPr algn="l">
                        <a:defRPr sz="1100"/>
                      </a:pPr>
                      <a:r>
                        <a:t>2023</a:t>
                      </a:r>
                    </a:p>
                  </a:txBody>
                  <a:tcPr/>
                </a:tc>
                <a:tc>
                  <a:txBody>
                    <a:bodyPr/>
                    <a:lstStyle/>
                    <a:p>
                      <a:pPr algn="l">
                        <a:defRPr sz="1100"/>
                      </a:pPr>
                      <a:r>
                        <a:t>Diagnosed kidney conditions using image data and association rules</a:t>
                      </a:r>
                    </a:p>
                  </a:txBody>
                  <a:tcPr/>
                </a:tc>
                <a:tc>
                  <a:txBody>
                    <a:bodyPr/>
                    <a:lstStyle/>
                    <a:p>
                      <a:pPr algn="l">
                        <a:defRPr sz="1100"/>
                      </a:pPr>
                      <a:r>
                        <a:t>Extracted hidden patterns</a:t>
                      </a:r>
                    </a:p>
                  </a:txBody>
                  <a:tcPr/>
                </a:tc>
                <a:tc>
                  <a:txBody>
                    <a:bodyPr/>
                    <a:lstStyle/>
                    <a:p>
                      <a:pPr algn="l">
                        <a:defRPr sz="1100"/>
                      </a:pPr>
                      <a:r>
                        <a:t>Less effective on tabular health data</a:t>
                      </a:r>
                    </a:p>
                  </a:txBody>
                  <a:tcPr/>
                </a:tc>
              </a:tr>
              <a:tr h="559487">
                <a:tc>
                  <a:txBody>
                    <a:bodyPr/>
                    <a:lstStyle/>
                    <a:p>
                      <a:pPr algn="l">
                        <a:defRPr sz="1100"/>
                      </a:pPr>
                      <a:r>
                        <a:t>N. Sriraam, V. Natasha, H. Kaur</a:t>
                      </a:r>
                    </a:p>
                  </a:txBody>
                  <a:tcPr/>
                </a:tc>
                <a:tc>
                  <a:txBody>
                    <a:bodyPr/>
                    <a:lstStyle/>
                    <a:p>
                      <a:pPr algn="l">
                        <a:defRPr sz="1100"/>
                      </a:pPr>
                      <a:r>
                        <a:t>Dialysis Treatment Prediction using Association Mining</a:t>
                      </a:r>
                    </a:p>
                  </a:txBody>
                  <a:tcPr/>
                </a:tc>
                <a:tc>
                  <a:txBody>
                    <a:bodyPr/>
                    <a:lstStyle/>
                    <a:p>
                      <a:pPr algn="l">
                        <a:defRPr sz="1100"/>
                      </a:pPr>
                      <a:r>
                        <a:t>2023</a:t>
                      </a:r>
                    </a:p>
                  </a:txBody>
                  <a:tcPr/>
                </a:tc>
                <a:tc>
                  <a:txBody>
                    <a:bodyPr/>
                    <a:lstStyle/>
                    <a:p>
                      <a:pPr algn="l">
                        <a:defRPr sz="1100"/>
                      </a:pPr>
                      <a:r>
                        <a:t>Achieved 97.7% accuracy in treatment classification</a:t>
                      </a:r>
                    </a:p>
                  </a:txBody>
                  <a:tcPr/>
                </a:tc>
                <a:tc>
                  <a:txBody>
                    <a:bodyPr/>
                    <a:lstStyle/>
                    <a:p>
                      <a:pPr algn="l">
                        <a:defRPr sz="1100"/>
                      </a:pPr>
                      <a:r>
                        <a:t>Accurate recommendation engine</a:t>
                      </a:r>
                    </a:p>
                  </a:txBody>
                  <a:tcPr/>
                </a:tc>
                <a:tc>
                  <a:txBody>
                    <a:bodyPr/>
                    <a:lstStyle/>
                    <a:p>
                      <a:pPr algn="l">
                        <a:defRPr sz="1100"/>
                      </a:pPr>
                      <a:r>
                        <a:rPr dirty="0"/>
                        <a:t>Doesn’t handle real-time prediction</a:t>
                      </a:r>
                    </a:p>
                  </a:txBody>
                  <a:tcPr/>
                </a:tc>
              </a:tr>
            </a:tbl>
          </a:graphicData>
        </a:graphic>
      </p:graphicFrame>
    </p:spTree>
    <p:extLst>
      <p:ext uri="{BB962C8B-B14F-4D97-AF65-F5344CB8AC3E}">
        <p14:creationId xmlns:p14="http://schemas.microsoft.com/office/powerpoint/2010/main" val="1996185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B7E4D7-303F-1EE6-C6B7-B622EE4B3EDC}"/>
              </a:ext>
            </a:extLst>
          </p:cNvPr>
          <p:cNvSpPr>
            <a:spLocks noGrp="1"/>
          </p:cNvSpPr>
          <p:nvPr>
            <p:ph type="title"/>
          </p:nvPr>
        </p:nvSpPr>
        <p:spPr>
          <a:xfrm>
            <a:off x="838199" y="727646"/>
            <a:ext cx="10723706" cy="468078"/>
          </a:xfrm>
        </p:spPr>
        <p:txBody>
          <a:bodyPr>
            <a:normAutofit fontScale="90000"/>
          </a:bodyPr>
          <a:lstStyle/>
          <a:p>
            <a:r>
              <a:rPr lang="en-IN" b="1" dirty="0"/>
              <a:t>EXISTING SYSTEM</a:t>
            </a:r>
          </a:p>
        </p:txBody>
      </p:sp>
      <p:sp>
        <p:nvSpPr>
          <p:cNvPr id="3" name="Content Placeholder 2">
            <a:extLst>
              <a:ext uri="{FF2B5EF4-FFF2-40B4-BE49-F238E27FC236}">
                <a16:creationId xmlns:a16="http://schemas.microsoft.com/office/drawing/2014/main" xmlns="" id="{FB4B3183-C3AA-E54A-55D8-BEFEACF80A9E}"/>
              </a:ext>
            </a:extLst>
          </p:cNvPr>
          <p:cNvSpPr>
            <a:spLocks noGrp="1"/>
          </p:cNvSpPr>
          <p:nvPr>
            <p:ph idx="1"/>
          </p:nvPr>
        </p:nvSpPr>
        <p:spPr>
          <a:xfrm>
            <a:off x="838199" y="1962223"/>
            <a:ext cx="10723705" cy="4214740"/>
          </a:xfrm>
        </p:spPr>
        <p:txBody>
          <a:bodyPr>
            <a:noAutofit/>
          </a:bodyPr>
          <a:lstStyle/>
          <a:p>
            <a:r>
              <a:rPr lang="en-US" sz="1800" b="1" dirty="0"/>
              <a:t>Manual Diagnosis:</a:t>
            </a:r>
            <a:r>
              <a:rPr lang="en-US" sz="1800" dirty="0"/>
              <a:t> CKD prediction is traditionally done by manually testing and interpreting various health parameters, which is time-consuming.</a:t>
            </a:r>
          </a:p>
          <a:p>
            <a:r>
              <a:rPr lang="en-US" sz="1800" b="1" dirty="0"/>
              <a:t>Lack of Automation:</a:t>
            </a:r>
            <a:r>
              <a:rPr lang="en-US" sz="1800" dirty="0"/>
              <a:t> There is no automated system to predict CKD, making the process inefficient and dependent on human intervention.</a:t>
            </a:r>
          </a:p>
          <a:p>
            <a:r>
              <a:rPr lang="en-US" sz="1800" b="1" dirty="0"/>
              <a:t>Delayed Results:</a:t>
            </a:r>
            <a:r>
              <a:rPr lang="en-US" sz="1800" dirty="0"/>
              <a:t> Test reports often take a long time to generate, especially in under-equipped hospitals or rural areas.</a:t>
            </a:r>
          </a:p>
          <a:p>
            <a:r>
              <a:rPr lang="en-US" sz="1800" b="1" dirty="0"/>
              <a:t>Limited Accessibility:</a:t>
            </a:r>
            <a:r>
              <a:rPr lang="en-US" sz="1800" dirty="0"/>
              <a:t> In some places, proper testing facilities and accurate reports are not available due to cost or lack of resources.</a:t>
            </a:r>
          </a:p>
          <a:p>
            <a:r>
              <a:rPr lang="en-US" sz="1800" b="1" dirty="0"/>
              <a:t>Risk in Emergencies:</a:t>
            </a:r>
            <a:r>
              <a:rPr lang="en-US" sz="1800" dirty="0"/>
              <a:t> During critical situations, delayed diagnosis can put patients at high risk due to the absence of quick medical decisions.</a:t>
            </a:r>
          </a:p>
          <a:p>
            <a:r>
              <a:rPr lang="en-US" sz="1800" b="1" dirty="0"/>
              <a:t>No Decision Support:</a:t>
            </a:r>
            <a:r>
              <a:rPr lang="en-US" sz="1800" dirty="0"/>
              <a:t> The existing approach doesn’t provide proper decision support for doctors or patients regarding CKD stages or treatment planning.</a:t>
            </a:r>
          </a:p>
          <a:p>
            <a:r>
              <a:rPr lang="en-US" sz="1800" b="1" dirty="0"/>
              <a:t>Difficult to Understand:</a:t>
            </a:r>
            <a:r>
              <a:rPr lang="en-US" sz="1800" dirty="0"/>
              <a:t> For common people, interpreting test reports is difficult without medical assistance.</a:t>
            </a:r>
          </a:p>
        </p:txBody>
      </p:sp>
      <p:sp>
        <p:nvSpPr>
          <p:cNvPr id="4" name="Footer Placeholder 3">
            <a:extLst>
              <a:ext uri="{FF2B5EF4-FFF2-40B4-BE49-F238E27FC236}">
                <a16:creationId xmlns:a16="http://schemas.microsoft.com/office/drawing/2014/main" xmlns="" id="{56028F4B-D12C-E433-A8CD-E77855C36AC5}"/>
              </a:ext>
            </a:extLst>
          </p:cNvPr>
          <p:cNvSpPr>
            <a:spLocks noGrp="1"/>
          </p:cNvSpPr>
          <p:nvPr>
            <p:ph type="ftr" sz="quarter" idx="11"/>
          </p:nvPr>
        </p:nvSpPr>
        <p:spPr>
          <a:xfrm>
            <a:off x="977462" y="6356350"/>
            <a:ext cx="10780784" cy="349249"/>
          </a:xfrm>
        </p:spPr>
        <p:txBody>
          <a:bodyPr/>
          <a:lstStyle/>
          <a:p>
            <a:r>
              <a:rPr lang="en-US" dirty="0"/>
              <a:t>THE CHRONIC KIDNEY DISEASE PREDICTION AND DIET RECOMMENDATION SYSTEM USING MACHINE LEARNING TECHNIQUES</a:t>
            </a:r>
          </a:p>
        </p:txBody>
      </p:sp>
      <p:sp>
        <p:nvSpPr>
          <p:cNvPr id="5" name="Slide Number Placeholder 4">
            <a:extLst>
              <a:ext uri="{FF2B5EF4-FFF2-40B4-BE49-F238E27FC236}">
                <a16:creationId xmlns:a16="http://schemas.microsoft.com/office/drawing/2014/main" xmlns="" id="{390ABBC4-78F4-82B2-8731-38F5225079C2}"/>
              </a:ext>
            </a:extLst>
          </p:cNvPr>
          <p:cNvSpPr>
            <a:spLocks noGrp="1"/>
          </p:cNvSpPr>
          <p:nvPr>
            <p:ph type="sldNum" sz="quarter" idx="12"/>
          </p:nvPr>
        </p:nvSpPr>
        <p:spPr/>
        <p:txBody>
          <a:bodyPr/>
          <a:lstStyle/>
          <a:p>
            <a:fld id="{5A9FFF49-C3E2-495B-9763-705B2490840D}" type="slidenum">
              <a:rPr lang="en-US" smtClean="0"/>
              <a:pPr/>
              <a:t>6</a:t>
            </a:fld>
            <a:endParaRPr lang="en-US" dirty="0"/>
          </a:p>
        </p:txBody>
      </p:sp>
      <p:pic>
        <p:nvPicPr>
          <p:cNvPr id="6" name="Picture 5">
            <a:extLst>
              <a:ext uri="{FF2B5EF4-FFF2-40B4-BE49-F238E27FC236}">
                <a16:creationId xmlns:a16="http://schemas.microsoft.com/office/drawing/2014/main" xmlns="" id="{593ACDBC-9052-327B-B16C-97B395BF04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53" y="59353"/>
            <a:ext cx="756047" cy="756047"/>
          </a:xfrm>
          <a:prstGeom prst="rect">
            <a:avLst/>
          </a:prstGeom>
        </p:spPr>
      </p:pic>
      <p:sp>
        <p:nvSpPr>
          <p:cNvPr id="7" name="TextBox 6">
            <a:extLst>
              <a:ext uri="{FF2B5EF4-FFF2-40B4-BE49-F238E27FC236}">
                <a16:creationId xmlns:a16="http://schemas.microsoft.com/office/drawing/2014/main" xmlns="" id="{993AFDF0-FDA0-BEF5-C8F1-48B8EF859F4C}"/>
              </a:ext>
            </a:extLst>
          </p:cNvPr>
          <p:cNvSpPr txBox="1"/>
          <p:nvPr/>
        </p:nvSpPr>
        <p:spPr>
          <a:xfrm>
            <a:off x="6564761" y="136525"/>
            <a:ext cx="5335052" cy="369332"/>
          </a:xfrm>
          <a:prstGeom prst="rect">
            <a:avLst/>
          </a:prstGeom>
          <a:noFill/>
        </p:spPr>
        <p:txBody>
          <a:bodyPr wrap="square" rtlCol="0">
            <a:spAutoFit/>
          </a:bodyPr>
          <a:lstStyle/>
          <a:p>
            <a:r>
              <a:rPr lang="en-IN" dirty="0">
                <a:solidFill>
                  <a:schemeClr val="accent2"/>
                </a:solidFill>
                <a:latin typeface="Cooper Black" panose="0208090404030B020404" pitchFamily="18" charset="0"/>
              </a:rPr>
              <a:t>Aditya College of Engineering &amp; Technology</a:t>
            </a:r>
          </a:p>
        </p:txBody>
      </p:sp>
      <p:sp>
        <p:nvSpPr>
          <p:cNvPr id="8" name="TextBox 7">
            <a:extLst>
              <a:ext uri="{FF2B5EF4-FFF2-40B4-BE49-F238E27FC236}">
                <a16:creationId xmlns:a16="http://schemas.microsoft.com/office/drawing/2014/main" xmlns="" id="{D3D5B752-650B-59D5-42A9-49792D050DB1}"/>
              </a:ext>
            </a:extLst>
          </p:cNvPr>
          <p:cNvSpPr txBox="1"/>
          <p:nvPr/>
        </p:nvSpPr>
        <p:spPr>
          <a:xfrm>
            <a:off x="1154036" y="1375111"/>
            <a:ext cx="10947575" cy="226666"/>
          </a:xfrm>
          <a:prstGeom prst="rect">
            <a:avLst/>
          </a:prstGeom>
          <a:solidFill>
            <a:schemeClr val="accent2"/>
          </a:solidFill>
        </p:spPr>
        <p:txBody>
          <a:bodyPr wrap="square" rtlCol="0">
            <a:spAutoFit/>
          </a:bodyPr>
          <a:lstStyle/>
          <a:p>
            <a:endParaRPr lang="en-IN" dirty="0">
              <a:solidFill>
                <a:schemeClr val="accent2"/>
              </a:solidFill>
            </a:endParaRPr>
          </a:p>
        </p:txBody>
      </p:sp>
      <p:sp>
        <p:nvSpPr>
          <p:cNvPr id="9" name="TextBox 8">
            <a:extLst>
              <a:ext uri="{FF2B5EF4-FFF2-40B4-BE49-F238E27FC236}">
                <a16:creationId xmlns:a16="http://schemas.microsoft.com/office/drawing/2014/main" xmlns="" id="{2D90FD5D-C61E-2E6B-C4F7-0E5601A89CA1}"/>
              </a:ext>
            </a:extLst>
          </p:cNvPr>
          <p:cNvSpPr txBox="1"/>
          <p:nvPr/>
        </p:nvSpPr>
        <p:spPr>
          <a:xfrm>
            <a:off x="2976" y="1366885"/>
            <a:ext cx="974486" cy="234891"/>
          </a:xfrm>
          <a:prstGeom prst="rect">
            <a:avLst/>
          </a:prstGeom>
          <a:solidFill>
            <a:srgbClr val="FF9C85"/>
          </a:solidFill>
        </p:spPr>
        <p:txBody>
          <a:bodyPr wrap="square" rtlCol="0">
            <a:spAutoFit/>
          </a:bodyPr>
          <a:lstStyle/>
          <a:p>
            <a:endParaRPr lang="en-IN" dirty="0"/>
          </a:p>
        </p:txBody>
      </p:sp>
    </p:spTree>
    <p:extLst>
      <p:ext uri="{BB962C8B-B14F-4D97-AF65-F5344CB8AC3E}">
        <p14:creationId xmlns:p14="http://schemas.microsoft.com/office/powerpoint/2010/main" val="457825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B7E4D7-303F-1EE6-C6B7-B622EE4B3EDC}"/>
              </a:ext>
            </a:extLst>
          </p:cNvPr>
          <p:cNvSpPr>
            <a:spLocks noGrp="1"/>
          </p:cNvSpPr>
          <p:nvPr>
            <p:ph type="title"/>
          </p:nvPr>
        </p:nvSpPr>
        <p:spPr>
          <a:xfrm>
            <a:off x="838199" y="727646"/>
            <a:ext cx="10723706" cy="468078"/>
          </a:xfrm>
        </p:spPr>
        <p:txBody>
          <a:bodyPr>
            <a:normAutofit fontScale="90000"/>
          </a:bodyPr>
          <a:lstStyle/>
          <a:p>
            <a:r>
              <a:rPr lang="en-IN" b="1" dirty="0"/>
              <a:t>PROBLEM  STATEMENT</a:t>
            </a:r>
          </a:p>
        </p:txBody>
      </p:sp>
      <p:sp>
        <p:nvSpPr>
          <p:cNvPr id="3" name="Content Placeholder 2">
            <a:extLst>
              <a:ext uri="{FF2B5EF4-FFF2-40B4-BE49-F238E27FC236}">
                <a16:creationId xmlns:a16="http://schemas.microsoft.com/office/drawing/2014/main" xmlns="" id="{FB4B3183-C3AA-E54A-55D8-BEFEACF80A9E}"/>
              </a:ext>
            </a:extLst>
          </p:cNvPr>
          <p:cNvSpPr>
            <a:spLocks noGrp="1"/>
          </p:cNvSpPr>
          <p:nvPr>
            <p:ph idx="1"/>
          </p:nvPr>
        </p:nvSpPr>
        <p:spPr>
          <a:xfrm>
            <a:off x="977462" y="2016086"/>
            <a:ext cx="9633952" cy="4028674"/>
          </a:xfrm>
        </p:spPr>
        <p:txBody>
          <a:bodyPr>
            <a:noAutofit/>
          </a:bodyPr>
          <a:lstStyle/>
          <a:p>
            <a:r>
              <a:rPr lang="en-US" sz="2000" dirty="0"/>
              <a:t>The project aims to develop a web application that provides users with accurate chronic disease predictions using AI-based models. </a:t>
            </a:r>
            <a:endParaRPr lang="en-US" sz="2000" dirty="0" smtClean="0"/>
          </a:p>
          <a:p>
            <a:r>
              <a:rPr lang="en-US" sz="2000" dirty="0" smtClean="0"/>
              <a:t>Unlike </a:t>
            </a:r>
            <a:r>
              <a:rPr lang="en-US" sz="2000" dirty="0"/>
              <a:t>the existing manual diagnostic </a:t>
            </a:r>
            <a:r>
              <a:rPr lang="en-US" sz="2000" dirty="0" smtClean="0"/>
              <a:t>methods which </a:t>
            </a:r>
            <a:r>
              <a:rPr lang="en-US" sz="2000" dirty="0"/>
              <a:t>are time-consuming, prone to human error, and often lack </a:t>
            </a:r>
            <a:r>
              <a:rPr lang="en-US" sz="2000" dirty="0" smtClean="0"/>
              <a:t>accessibility this </a:t>
            </a:r>
            <a:r>
              <a:rPr lang="en-US" sz="2000" dirty="0"/>
              <a:t>system introduces automation and intelligent decision-making. </a:t>
            </a:r>
            <a:endParaRPr lang="en-US" sz="2000" dirty="0" smtClean="0"/>
          </a:p>
          <a:p>
            <a:r>
              <a:rPr lang="en-US" sz="2000" dirty="0" smtClean="0"/>
              <a:t>It </a:t>
            </a:r>
            <a:r>
              <a:rPr lang="en-US" sz="2000" dirty="0"/>
              <a:t>ensures flexibility in finding the most efficient and accurate diagnostic paths</a:t>
            </a:r>
            <a:r>
              <a:rPr lang="en-US" sz="2000" dirty="0" smtClean="0"/>
              <a:t>.</a:t>
            </a:r>
          </a:p>
          <a:p>
            <a:r>
              <a:rPr lang="en-US" sz="2000" dirty="0" smtClean="0"/>
              <a:t> </a:t>
            </a:r>
            <a:r>
              <a:rPr lang="en-US" sz="2000" dirty="0"/>
              <a:t>The system is designed to overcome the limitations of the current approach by meeting both functional and non-functional requirements, ensuring accuracy, efficiency, and usability</a:t>
            </a:r>
            <a:r>
              <a:rPr lang="en-US" sz="2000" dirty="0" smtClean="0"/>
              <a:t>.</a:t>
            </a:r>
          </a:p>
          <a:p>
            <a:r>
              <a:rPr lang="en-US" sz="2000" dirty="0" smtClean="0"/>
              <a:t> </a:t>
            </a:r>
            <a:r>
              <a:rPr lang="en-US" sz="2000" dirty="0"/>
              <a:t>Comprehensive testing is conducted to verify that the system operates reliably before deployment, making it a robust alternative to traditional CKD prediction methods</a:t>
            </a:r>
            <a:endParaRPr lang="en-IN" sz="2000" dirty="0"/>
          </a:p>
        </p:txBody>
      </p:sp>
      <p:sp>
        <p:nvSpPr>
          <p:cNvPr id="4" name="Footer Placeholder 3">
            <a:extLst>
              <a:ext uri="{FF2B5EF4-FFF2-40B4-BE49-F238E27FC236}">
                <a16:creationId xmlns:a16="http://schemas.microsoft.com/office/drawing/2014/main" xmlns="" id="{56028F4B-D12C-E433-A8CD-E77855C36AC5}"/>
              </a:ext>
            </a:extLst>
          </p:cNvPr>
          <p:cNvSpPr>
            <a:spLocks noGrp="1"/>
          </p:cNvSpPr>
          <p:nvPr>
            <p:ph type="ftr" sz="quarter" idx="11"/>
          </p:nvPr>
        </p:nvSpPr>
        <p:spPr>
          <a:xfrm>
            <a:off x="977462" y="6356350"/>
            <a:ext cx="10780784" cy="349249"/>
          </a:xfrm>
        </p:spPr>
        <p:txBody>
          <a:bodyPr/>
          <a:lstStyle/>
          <a:p>
            <a:r>
              <a:rPr lang="en-US" dirty="0"/>
              <a:t>THE CHRONIC KIDNEY DISEASE PREDICTION AND DIET RECOMMENDATION SYSTEM USING MACHINE LEARNING TECHNIQUES</a:t>
            </a:r>
          </a:p>
        </p:txBody>
      </p:sp>
      <p:sp>
        <p:nvSpPr>
          <p:cNvPr id="5" name="Slide Number Placeholder 4">
            <a:extLst>
              <a:ext uri="{FF2B5EF4-FFF2-40B4-BE49-F238E27FC236}">
                <a16:creationId xmlns:a16="http://schemas.microsoft.com/office/drawing/2014/main" xmlns="" id="{390ABBC4-78F4-82B2-8731-38F5225079C2}"/>
              </a:ext>
            </a:extLst>
          </p:cNvPr>
          <p:cNvSpPr>
            <a:spLocks noGrp="1"/>
          </p:cNvSpPr>
          <p:nvPr>
            <p:ph type="sldNum" sz="quarter" idx="12"/>
          </p:nvPr>
        </p:nvSpPr>
        <p:spPr/>
        <p:txBody>
          <a:bodyPr/>
          <a:lstStyle/>
          <a:p>
            <a:fld id="{5A9FFF49-C3E2-495B-9763-705B2490840D}" type="slidenum">
              <a:rPr lang="en-US" smtClean="0"/>
              <a:pPr/>
              <a:t>7</a:t>
            </a:fld>
            <a:endParaRPr lang="en-US" dirty="0"/>
          </a:p>
        </p:txBody>
      </p:sp>
      <p:pic>
        <p:nvPicPr>
          <p:cNvPr id="6" name="Picture 5">
            <a:extLst>
              <a:ext uri="{FF2B5EF4-FFF2-40B4-BE49-F238E27FC236}">
                <a16:creationId xmlns:a16="http://schemas.microsoft.com/office/drawing/2014/main" xmlns="" id="{593ACDBC-9052-327B-B16C-97B395BF04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53" y="59353"/>
            <a:ext cx="756047" cy="756047"/>
          </a:xfrm>
          <a:prstGeom prst="rect">
            <a:avLst/>
          </a:prstGeom>
        </p:spPr>
      </p:pic>
      <p:sp>
        <p:nvSpPr>
          <p:cNvPr id="7" name="TextBox 6">
            <a:extLst>
              <a:ext uri="{FF2B5EF4-FFF2-40B4-BE49-F238E27FC236}">
                <a16:creationId xmlns:a16="http://schemas.microsoft.com/office/drawing/2014/main" xmlns="" id="{993AFDF0-FDA0-BEF5-C8F1-48B8EF859F4C}"/>
              </a:ext>
            </a:extLst>
          </p:cNvPr>
          <p:cNvSpPr txBox="1"/>
          <p:nvPr/>
        </p:nvSpPr>
        <p:spPr>
          <a:xfrm>
            <a:off x="6564761" y="136525"/>
            <a:ext cx="5335052" cy="369332"/>
          </a:xfrm>
          <a:prstGeom prst="rect">
            <a:avLst/>
          </a:prstGeom>
          <a:noFill/>
        </p:spPr>
        <p:txBody>
          <a:bodyPr wrap="square" rtlCol="0">
            <a:spAutoFit/>
          </a:bodyPr>
          <a:lstStyle/>
          <a:p>
            <a:r>
              <a:rPr lang="en-IN" dirty="0">
                <a:solidFill>
                  <a:schemeClr val="accent2"/>
                </a:solidFill>
                <a:latin typeface="Cooper Black" panose="0208090404030B020404" pitchFamily="18" charset="0"/>
              </a:rPr>
              <a:t>Aditya College of Engineering &amp; Technology</a:t>
            </a:r>
          </a:p>
        </p:txBody>
      </p:sp>
      <p:sp>
        <p:nvSpPr>
          <p:cNvPr id="8" name="TextBox 7">
            <a:extLst>
              <a:ext uri="{FF2B5EF4-FFF2-40B4-BE49-F238E27FC236}">
                <a16:creationId xmlns:a16="http://schemas.microsoft.com/office/drawing/2014/main" xmlns="" id="{D3D5B752-650B-59D5-42A9-49792D050DB1}"/>
              </a:ext>
            </a:extLst>
          </p:cNvPr>
          <p:cNvSpPr txBox="1"/>
          <p:nvPr/>
        </p:nvSpPr>
        <p:spPr>
          <a:xfrm>
            <a:off x="1154036" y="1375111"/>
            <a:ext cx="10947575" cy="226666"/>
          </a:xfrm>
          <a:prstGeom prst="rect">
            <a:avLst/>
          </a:prstGeom>
          <a:solidFill>
            <a:schemeClr val="accent2"/>
          </a:solidFill>
        </p:spPr>
        <p:txBody>
          <a:bodyPr wrap="square" rtlCol="0">
            <a:spAutoFit/>
          </a:bodyPr>
          <a:lstStyle/>
          <a:p>
            <a:endParaRPr lang="en-IN" dirty="0">
              <a:solidFill>
                <a:schemeClr val="accent2"/>
              </a:solidFill>
            </a:endParaRPr>
          </a:p>
        </p:txBody>
      </p:sp>
      <p:sp>
        <p:nvSpPr>
          <p:cNvPr id="9" name="TextBox 8">
            <a:extLst>
              <a:ext uri="{FF2B5EF4-FFF2-40B4-BE49-F238E27FC236}">
                <a16:creationId xmlns:a16="http://schemas.microsoft.com/office/drawing/2014/main" xmlns="" id="{2D90FD5D-C61E-2E6B-C4F7-0E5601A89CA1}"/>
              </a:ext>
            </a:extLst>
          </p:cNvPr>
          <p:cNvSpPr txBox="1"/>
          <p:nvPr/>
        </p:nvSpPr>
        <p:spPr>
          <a:xfrm>
            <a:off x="2976" y="1366885"/>
            <a:ext cx="974486" cy="234891"/>
          </a:xfrm>
          <a:prstGeom prst="rect">
            <a:avLst/>
          </a:prstGeom>
          <a:solidFill>
            <a:srgbClr val="FF9C85"/>
          </a:solidFill>
        </p:spPr>
        <p:txBody>
          <a:bodyPr wrap="square" rtlCol="0">
            <a:spAutoFit/>
          </a:bodyPr>
          <a:lstStyle/>
          <a:p>
            <a:endParaRPr lang="en-IN" dirty="0"/>
          </a:p>
        </p:txBody>
      </p:sp>
    </p:spTree>
    <p:extLst>
      <p:ext uri="{BB962C8B-B14F-4D97-AF65-F5344CB8AC3E}">
        <p14:creationId xmlns:p14="http://schemas.microsoft.com/office/powerpoint/2010/main" val="3548177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0D8FCBDC-ECE1-2C02-94CD-E7E2C53630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579BDA3A-15FB-4F53-2714-27728D2D6343}"/>
              </a:ext>
            </a:extLst>
          </p:cNvPr>
          <p:cNvSpPr>
            <a:spLocks noGrp="1"/>
          </p:cNvSpPr>
          <p:nvPr>
            <p:ph type="title"/>
          </p:nvPr>
        </p:nvSpPr>
        <p:spPr>
          <a:xfrm>
            <a:off x="838199" y="727646"/>
            <a:ext cx="10723706" cy="468078"/>
          </a:xfrm>
        </p:spPr>
        <p:txBody>
          <a:bodyPr>
            <a:normAutofit fontScale="90000"/>
          </a:bodyPr>
          <a:lstStyle/>
          <a:p>
            <a:r>
              <a:rPr lang="en-IN" b="1" dirty="0"/>
              <a:t>PROPOSED SYSTEM</a:t>
            </a:r>
          </a:p>
        </p:txBody>
      </p:sp>
      <p:sp>
        <p:nvSpPr>
          <p:cNvPr id="3" name="Content Placeholder 2">
            <a:extLst>
              <a:ext uri="{FF2B5EF4-FFF2-40B4-BE49-F238E27FC236}">
                <a16:creationId xmlns:a16="http://schemas.microsoft.com/office/drawing/2014/main" xmlns="" id="{C7F44F76-9403-AE76-B156-7639977A3DAA}"/>
              </a:ext>
            </a:extLst>
          </p:cNvPr>
          <p:cNvSpPr>
            <a:spLocks noGrp="1"/>
          </p:cNvSpPr>
          <p:nvPr>
            <p:ph idx="1"/>
          </p:nvPr>
        </p:nvSpPr>
        <p:spPr>
          <a:xfrm>
            <a:off x="838199" y="1962223"/>
            <a:ext cx="10723705" cy="4214740"/>
          </a:xfrm>
        </p:spPr>
        <p:txBody>
          <a:bodyPr>
            <a:normAutofit fontScale="92500" lnSpcReduction="10000"/>
          </a:bodyPr>
          <a:lstStyle/>
          <a:p>
            <a:pPr marL="0" lvl="0" indent="0" eaLnBrk="0" fontAlgn="base" hangingPunct="0">
              <a:lnSpc>
                <a:spcPct val="100000"/>
              </a:lnSpc>
              <a:spcBef>
                <a:spcPct val="0"/>
              </a:spcBef>
              <a:spcAft>
                <a:spcPct val="0"/>
              </a:spcAft>
              <a:buNone/>
            </a:pPr>
            <a:r>
              <a:rPr lang="en-US" sz="1900" dirty="0"/>
              <a:t>To overcome the limitations of the existing manual and time-consuming methods for CKD prediction, the proposed system introduces an automated, AI-powered web application designed for accurate and early diagnosis. </a:t>
            </a:r>
            <a:endParaRPr lang="en-US" sz="1900" dirty="0" smtClean="0"/>
          </a:p>
          <a:p>
            <a:r>
              <a:rPr lang="en-US" sz="1900" b="1" dirty="0"/>
              <a:t>Automation of Diagnosis:</a:t>
            </a:r>
            <a:r>
              <a:rPr lang="en-US" sz="1900" dirty="0"/>
              <a:t> Unlike the manual methods, the proposed system automates CKD prediction, reducing the need for human intervention and minimizing errors.</a:t>
            </a:r>
          </a:p>
          <a:p>
            <a:r>
              <a:rPr lang="en-US" sz="1900" b="1" dirty="0"/>
              <a:t>Faster Results:</a:t>
            </a:r>
            <a:r>
              <a:rPr lang="en-US" sz="1900" dirty="0"/>
              <a:t> The model generates predictions instantly upon input, eliminating delays in test result processing.</a:t>
            </a:r>
          </a:p>
          <a:p>
            <a:r>
              <a:rPr lang="en-US" sz="1900" b="1" dirty="0"/>
              <a:t>Accurate Decision-Making:</a:t>
            </a:r>
            <a:r>
              <a:rPr lang="en-US" sz="1900" dirty="0"/>
              <a:t> By using trained ML algorithms, the system provides reliable predictions and stage classification, assisting doctors in clinical decisions.</a:t>
            </a:r>
          </a:p>
          <a:p>
            <a:r>
              <a:rPr lang="en-US" sz="1900" b="1" dirty="0"/>
              <a:t>Diet Recommendations:</a:t>
            </a:r>
            <a:r>
              <a:rPr lang="en-US" sz="1900" dirty="0"/>
              <a:t> The application suggests personalized diets based on the patient's condition, which the current system does not support.</a:t>
            </a:r>
          </a:p>
          <a:p>
            <a:r>
              <a:rPr lang="en-US" sz="1900" b="1" dirty="0"/>
              <a:t>Accessibility and Scalability:</a:t>
            </a:r>
            <a:r>
              <a:rPr lang="en-US" sz="1900" dirty="0"/>
              <a:t> Being a web application, it is accessible from any location, making it suitable for rural or under-resourced areas.</a:t>
            </a:r>
          </a:p>
          <a:p>
            <a:r>
              <a:rPr lang="en-US" sz="1900" b="1" dirty="0"/>
              <a:t>Data-Driven Insights:</a:t>
            </a:r>
            <a:r>
              <a:rPr lang="en-US" sz="1900" dirty="0"/>
              <a:t> All user inputs and predictions are stored in a database, allowing for future data analysis and continuous system improvement.</a:t>
            </a:r>
          </a:p>
          <a:p>
            <a:pPr marL="0" lvl="0" indent="0" eaLnBrk="0" fontAlgn="base" hangingPunct="0">
              <a:lnSpc>
                <a:spcPct val="100000"/>
              </a:lnSpc>
              <a:spcBef>
                <a:spcPct val="0"/>
              </a:spcBef>
              <a:spcAft>
                <a:spcPct val="0"/>
              </a:spcAft>
              <a:buNone/>
            </a:pPr>
            <a:endParaRPr lang="en-US" altLang="en-US" sz="2000" dirty="0"/>
          </a:p>
        </p:txBody>
      </p:sp>
      <p:sp>
        <p:nvSpPr>
          <p:cNvPr id="4" name="Footer Placeholder 3">
            <a:extLst>
              <a:ext uri="{FF2B5EF4-FFF2-40B4-BE49-F238E27FC236}">
                <a16:creationId xmlns:a16="http://schemas.microsoft.com/office/drawing/2014/main" xmlns="" id="{114DA8A4-5567-069A-8375-81DA40A0D178}"/>
              </a:ext>
            </a:extLst>
          </p:cNvPr>
          <p:cNvSpPr>
            <a:spLocks noGrp="1"/>
          </p:cNvSpPr>
          <p:nvPr>
            <p:ph type="ftr" sz="quarter" idx="11"/>
          </p:nvPr>
        </p:nvSpPr>
        <p:spPr>
          <a:xfrm>
            <a:off x="977462" y="6356351"/>
            <a:ext cx="10827676" cy="337526"/>
          </a:xfrm>
        </p:spPr>
        <p:txBody>
          <a:bodyPr/>
          <a:lstStyle/>
          <a:p>
            <a:r>
              <a:rPr lang="en-US" dirty="0"/>
              <a:t>THE CHRONIC KIDNEY DISEASE PREDICTION AND DIET RECOMMENDATION SYSTEM USING MACHINE LEARNING TECHNIQUES</a:t>
            </a:r>
          </a:p>
          <a:p>
            <a:endParaRPr lang="en-US" dirty="0"/>
          </a:p>
        </p:txBody>
      </p:sp>
      <p:sp>
        <p:nvSpPr>
          <p:cNvPr id="5" name="Slide Number Placeholder 4">
            <a:extLst>
              <a:ext uri="{FF2B5EF4-FFF2-40B4-BE49-F238E27FC236}">
                <a16:creationId xmlns:a16="http://schemas.microsoft.com/office/drawing/2014/main" xmlns="" id="{2FA49546-7F78-870A-0224-AD95D54D6204}"/>
              </a:ext>
            </a:extLst>
          </p:cNvPr>
          <p:cNvSpPr>
            <a:spLocks noGrp="1"/>
          </p:cNvSpPr>
          <p:nvPr>
            <p:ph type="sldNum" sz="quarter" idx="12"/>
          </p:nvPr>
        </p:nvSpPr>
        <p:spPr/>
        <p:txBody>
          <a:bodyPr/>
          <a:lstStyle/>
          <a:p>
            <a:fld id="{5A9FFF49-C3E2-495B-9763-705B2490840D}" type="slidenum">
              <a:rPr lang="en-US" smtClean="0"/>
              <a:pPr/>
              <a:t>8</a:t>
            </a:fld>
            <a:endParaRPr lang="en-US" dirty="0"/>
          </a:p>
        </p:txBody>
      </p:sp>
      <p:pic>
        <p:nvPicPr>
          <p:cNvPr id="6" name="Picture 5">
            <a:extLst>
              <a:ext uri="{FF2B5EF4-FFF2-40B4-BE49-F238E27FC236}">
                <a16:creationId xmlns:a16="http://schemas.microsoft.com/office/drawing/2014/main" xmlns="" id="{CE780A5C-134B-D5F7-8421-EA63CD108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53" y="59353"/>
            <a:ext cx="756047" cy="756047"/>
          </a:xfrm>
          <a:prstGeom prst="rect">
            <a:avLst/>
          </a:prstGeom>
        </p:spPr>
      </p:pic>
      <p:sp>
        <p:nvSpPr>
          <p:cNvPr id="7" name="TextBox 6">
            <a:extLst>
              <a:ext uri="{FF2B5EF4-FFF2-40B4-BE49-F238E27FC236}">
                <a16:creationId xmlns:a16="http://schemas.microsoft.com/office/drawing/2014/main" xmlns="" id="{41C80F3C-A713-7A8B-FE0A-AE02305EE340}"/>
              </a:ext>
            </a:extLst>
          </p:cNvPr>
          <p:cNvSpPr txBox="1"/>
          <p:nvPr/>
        </p:nvSpPr>
        <p:spPr>
          <a:xfrm>
            <a:off x="6564761" y="136525"/>
            <a:ext cx="5335052" cy="369332"/>
          </a:xfrm>
          <a:prstGeom prst="rect">
            <a:avLst/>
          </a:prstGeom>
          <a:noFill/>
        </p:spPr>
        <p:txBody>
          <a:bodyPr wrap="square" rtlCol="0">
            <a:spAutoFit/>
          </a:bodyPr>
          <a:lstStyle/>
          <a:p>
            <a:r>
              <a:rPr lang="en-IN" dirty="0">
                <a:solidFill>
                  <a:schemeClr val="accent2"/>
                </a:solidFill>
                <a:latin typeface="Cooper Black" panose="0208090404030B020404" pitchFamily="18" charset="0"/>
              </a:rPr>
              <a:t>Aditya College of Engineering &amp; Technology</a:t>
            </a:r>
          </a:p>
        </p:txBody>
      </p:sp>
      <p:sp>
        <p:nvSpPr>
          <p:cNvPr id="8" name="TextBox 7">
            <a:extLst>
              <a:ext uri="{FF2B5EF4-FFF2-40B4-BE49-F238E27FC236}">
                <a16:creationId xmlns:a16="http://schemas.microsoft.com/office/drawing/2014/main" xmlns="" id="{C8251CB5-B5EA-7F1F-94DC-4128CB4D2C31}"/>
              </a:ext>
            </a:extLst>
          </p:cNvPr>
          <p:cNvSpPr txBox="1"/>
          <p:nvPr/>
        </p:nvSpPr>
        <p:spPr>
          <a:xfrm>
            <a:off x="1154036" y="1375111"/>
            <a:ext cx="10947575" cy="226666"/>
          </a:xfrm>
          <a:prstGeom prst="rect">
            <a:avLst/>
          </a:prstGeom>
          <a:solidFill>
            <a:schemeClr val="accent2"/>
          </a:solidFill>
        </p:spPr>
        <p:txBody>
          <a:bodyPr wrap="square" rtlCol="0">
            <a:spAutoFit/>
          </a:bodyPr>
          <a:lstStyle/>
          <a:p>
            <a:endParaRPr lang="en-IN" dirty="0">
              <a:solidFill>
                <a:schemeClr val="accent2"/>
              </a:solidFill>
            </a:endParaRPr>
          </a:p>
        </p:txBody>
      </p:sp>
      <p:sp>
        <p:nvSpPr>
          <p:cNvPr id="9" name="TextBox 8">
            <a:extLst>
              <a:ext uri="{FF2B5EF4-FFF2-40B4-BE49-F238E27FC236}">
                <a16:creationId xmlns:a16="http://schemas.microsoft.com/office/drawing/2014/main" xmlns="" id="{1C8E96A3-FEB9-290C-8550-9DC34AEFFF61}"/>
              </a:ext>
            </a:extLst>
          </p:cNvPr>
          <p:cNvSpPr txBox="1"/>
          <p:nvPr/>
        </p:nvSpPr>
        <p:spPr>
          <a:xfrm>
            <a:off x="2976" y="1366885"/>
            <a:ext cx="974486" cy="234891"/>
          </a:xfrm>
          <a:prstGeom prst="rect">
            <a:avLst/>
          </a:prstGeom>
          <a:solidFill>
            <a:srgbClr val="FF9C85"/>
          </a:solidFill>
        </p:spPr>
        <p:txBody>
          <a:bodyPr wrap="square" rtlCol="0">
            <a:spAutoFit/>
          </a:bodyPr>
          <a:lstStyle/>
          <a:p>
            <a:endParaRPr lang="en-IN" dirty="0"/>
          </a:p>
        </p:txBody>
      </p:sp>
    </p:spTree>
    <p:extLst>
      <p:ext uri="{BB962C8B-B14F-4D97-AF65-F5344CB8AC3E}">
        <p14:creationId xmlns:p14="http://schemas.microsoft.com/office/powerpoint/2010/main" val="3037762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0D8FCBDC-ECE1-2C02-94CD-E7E2C53630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579BDA3A-15FB-4F53-2714-27728D2D6343}"/>
              </a:ext>
            </a:extLst>
          </p:cNvPr>
          <p:cNvSpPr>
            <a:spLocks noGrp="1"/>
          </p:cNvSpPr>
          <p:nvPr>
            <p:ph type="title"/>
          </p:nvPr>
        </p:nvSpPr>
        <p:spPr>
          <a:xfrm>
            <a:off x="838199" y="727646"/>
            <a:ext cx="10723706" cy="468078"/>
          </a:xfrm>
        </p:spPr>
        <p:txBody>
          <a:bodyPr>
            <a:normAutofit fontScale="90000"/>
          </a:bodyPr>
          <a:lstStyle/>
          <a:p>
            <a:r>
              <a:rPr lang="en-IN" b="1" dirty="0"/>
              <a:t>Classification Algorithms</a:t>
            </a:r>
          </a:p>
        </p:txBody>
      </p:sp>
      <p:sp>
        <p:nvSpPr>
          <p:cNvPr id="3" name="Content Placeholder 2">
            <a:extLst>
              <a:ext uri="{FF2B5EF4-FFF2-40B4-BE49-F238E27FC236}">
                <a16:creationId xmlns:a16="http://schemas.microsoft.com/office/drawing/2014/main" xmlns="" id="{C7F44F76-9403-AE76-B156-7639977A3DAA}"/>
              </a:ext>
            </a:extLst>
          </p:cNvPr>
          <p:cNvSpPr>
            <a:spLocks noGrp="1"/>
          </p:cNvSpPr>
          <p:nvPr>
            <p:ph idx="1"/>
          </p:nvPr>
        </p:nvSpPr>
        <p:spPr>
          <a:xfrm>
            <a:off x="838199" y="1962223"/>
            <a:ext cx="10723705" cy="4214740"/>
          </a:xfrm>
        </p:spPr>
        <p:txBody>
          <a:bodyPr>
            <a:normAutofit/>
          </a:bodyPr>
          <a:lstStyle/>
          <a:p>
            <a:r>
              <a:rPr lang="en-US" sz="2400" b="1" dirty="0">
                <a:latin typeface="Times New Roman" pitchFamily="18" charset="0"/>
                <a:cs typeface="Times New Roman" pitchFamily="18" charset="0"/>
              </a:rPr>
              <a:t>Extra Trees Classifier</a:t>
            </a:r>
            <a:r>
              <a:rPr lang="en-US" sz="2400" dirty="0">
                <a:latin typeface="Times New Roman" pitchFamily="18" charset="0"/>
                <a:cs typeface="Times New Roman" pitchFamily="18" charset="0"/>
              </a:rPr>
              <a:t>:</a:t>
            </a:r>
          </a:p>
          <a:p>
            <a:pPr marL="0" indent="0">
              <a:buNone/>
            </a:pPr>
            <a:r>
              <a:rPr lang="en-US" sz="2400" dirty="0">
                <a:latin typeface="Times New Roman" pitchFamily="18" charset="0"/>
                <a:cs typeface="Times New Roman" pitchFamily="18" charset="0"/>
              </a:rPr>
              <a:t>An ensemble method using randomized decision trees for better predictions. </a:t>
            </a:r>
          </a:p>
          <a:p>
            <a:r>
              <a:rPr lang="en-US" sz="2400" b="1" dirty="0" err="1">
                <a:latin typeface="Times New Roman" pitchFamily="18" charset="0"/>
                <a:cs typeface="Times New Roman" pitchFamily="18" charset="0"/>
              </a:rPr>
              <a:t>AdaBoost</a:t>
            </a:r>
            <a:r>
              <a:rPr lang="en-US" sz="2400" dirty="0">
                <a:latin typeface="Times New Roman" pitchFamily="18" charset="0"/>
                <a:cs typeface="Times New Roman" pitchFamily="18" charset="0"/>
              </a:rPr>
              <a:t>:</a:t>
            </a:r>
          </a:p>
          <a:p>
            <a:pPr marL="0" indent="0">
              <a:buNone/>
            </a:pPr>
            <a:r>
              <a:rPr lang="en-US" sz="2400" dirty="0">
                <a:latin typeface="Times New Roman" pitchFamily="18" charset="0"/>
                <a:cs typeface="Times New Roman" pitchFamily="18" charset="0"/>
              </a:rPr>
              <a:t>Combines weak learners (often small decision trees) into a strong learner by iteratively focusing on errors.</a:t>
            </a:r>
          </a:p>
          <a:p>
            <a:r>
              <a:rPr lang="en-US" sz="2400" dirty="0">
                <a:latin typeface="Times New Roman" pitchFamily="18" charset="0"/>
                <a:cs typeface="Times New Roman" pitchFamily="18" charset="0"/>
              </a:rPr>
              <a:t> </a:t>
            </a:r>
            <a:r>
              <a:rPr lang="en-US" sz="2400" b="1" dirty="0">
                <a:latin typeface="Times New Roman" pitchFamily="18" charset="0"/>
                <a:cs typeface="Times New Roman" pitchFamily="18" charset="0"/>
              </a:rPr>
              <a:t>Gradient Boosting</a:t>
            </a:r>
            <a:r>
              <a:rPr lang="en-US" sz="2400" dirty="0">
                <a:latin typeface="Times New Roman" pitchFamily="18" charset="0"/>
                <a:cs typeface="Times New Roman" pitchFamily="18" charset="0"/>
              </a:rPr>
              <a:t>:</a:t>
            </a:r>
          </a:p>
          <a:p>
            <a:pPr marL="0" indent="0">
              <a:buNone/>
            </a:pPr>
            <a:r>
              <a:rPr lang="en-US" sz="2400" dirty="0">
                <a:latin typeface="Times New Roman" pitchFamily="18" charset="0"/>
                <a:cs typeface="Times New Roman" pitchFamily="18" charset="0"/>
              </a:rPr>
              <a:t>Sequentially builds models to correct errors from the previous models.</a:t>
            </a:r>
          </a:p>
          <a:p>
            <a:r>
              <a:rPr lang="en-US" sz="2400" b="1" dirty="0">
                <a:latin typeface="Times New Roman" pitchFamily="18" charset="0"/>
                <a:cs typeface="Times New Roman" pitchFamily="18" charset="0"/>
              </a:rPr>
              <a:t>Decision Tree Classifier</a:t>
            </a:r>
            <a:r>
              <a:rPr lang="en-US" sz="2400" dirty="0">
                <a:latin typeface="Times New Roman" pitchFamily="18" charset="0"/>
                <a:cs typeface="Times New Roman" pitchFamily="18" charset="0"/>
              </a:rPr>
              <a:t>:</a:t>
            </a:r>
          </a:p>
          <a:p>
            <a:pPr marL="0" indent="0">
              <a:buNone/>
            </a:pPr>
            <a:r>
              <a:rPr lang="en-US" sz="2400" dirty="0">
                <a:latin typeface="Times New Roman" pitchFamily="18" charset="0"/>
                <a:cs typeface="Times New Roman" pitchFamily="18" charset="0"/>
              </a:rPr>
              <a:t>A simple model that splits data into branches based on feature thresholds.</a:t>
            </a:r>
            <a:endParaRPr lang="en-GB" sz="2400" dirty="0">
              <a:latin typeface="Times New Roman" pitchFamily="18" charset="0"/>
              <a:cs typeface="Times New Roman" pitchFamily="18" charset="0"/>
            </a:endParaRPr>
          </a:p>
        </p:txBody>
      </p:sp>
      <p:sp>
        <p:nvSpPr>
          <p:cNvPr id="4" name="Footer Placeholder 3">
            <a:extLst>
              <a:ext uri="{FF2B5EF4-FFF2-40B4-BE49-F238E27FC236}">
                <a16:creationId xmlns:a16="http://schemas.microsoft.com/office/drawing/2014/main" xmlns="" id="{114DA8A4-5567-069A-8375-81DA40A0D178}"/>
              </a:ext>
            </a:extLst>
          </p:cNvPr>
          <p:cNvSpPr>
            <a:spLocks noGrp="1"/>
          </p:cNvSpPr>
          <p:nvPr>
            <p:ph type="ftr" sz="quarter" idx="11"/>
          </p:nvPr>
        </p:nvSpPr>
        <p:spPr>
          <a:xfrm>
            <a:off x="977462" y="6356351"/>
            <a:ext cx="10827676" cy="337526"/>
          </a:xfrm>
        </p:spPr>
        <p:txBody>
          <a:bodyPr/>
          <a:lstStyle/>
          <a:p>
            <a:r>
              <a:rPr lang="en-US" dirty="0"/>
              <a:t>THE CHRONIC KIDNEY DISEASE PREDICTION AND DIET RECOMMENDATION SYSTEM USING MACHINE LEARNING TECHNIQUES</a:t>
            </a:r>
          </a:p>
          <a:p>
            <a:endParaRPr lang="en-US" dirty="0"/>
          </a:p>
        </p:txBody>
      </p:sp>
      <p:sp>
        <p:nvSpPr>
          <p:cNvPr id="5" name="Slide Number Placeholder 4">
            <a:extLst>
              <a:ext uri="{FF2B5EF4-FFF2-40B4-BE49-F238E27FC236}">
                <a16:creationId xmlns:a16="http://schemas.microsoft.com/office/drawing/2014/main" xmlns="" id="{2FA49546-7F78-870A-0224-AD95D54D6204}"/>
              </a:ext>
            </a:extLst>
          </p:cNvPr>
          <p:cNvSpPr>
            <a:spLocks noGrp="1"/>
          </p:cNvSpPr>
          <p:nvPr>
            <p:ph type="sldNum" sz="quarter" idx="12"/>
          </p:nvPr>
        </p:nvSpPr>
        <p:spPr/>
        <p:txBody>
          <a:bodyPr/>
          <a:lstStyle/>
          <a:p>
            <a:fld id="{5A9FFF49-C3E2-495B-9763-705B2490840D}" type="slidenum">
              <a:rPr lang="en-US" smtClean="0"/>
              <a:pPr/>
              <a:t>9</a:t>
            </a:fld>
            <a:endParaRPr lang="en-US" dirty="0"/>
          </a:p>
        </p:txBody>
      </p:sp>
      <p:pic>
        <p:nvPicPr>
          <p:cNvPr id="6" name="Picture 5">
            <a:extLst>
              <a:ext uri="{FF2B5EF4-FFF2-40B4-BE49-F238E27FC236}">
                <a16:creationId xmlns:a16="http://schemas.microsoft.com/office/drawing/2014/main" xmlns="" id="{CE780A5C-134B-D5F7-8421-EA63CD108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53" y="59353"/>
            <a:ext cx="756047" cy="756047"/>
          </a:xfrm>
          <a:prstGeom prst="rect">
            <a:avLst/>
          </a:prstGeom>
        </p:spPr>
      </p:pic>
      <p:sp>
        <p:nvSpPr>
          <p:cNvPr id="7" name="TextBox 6">
            <a:extLst>
              <a:ext uri="{FF2B5EF4-FFF2-40B4-BE49-F238E27FC236}">
                <a16:creationId xmlns:a16="http://schemas.microsoft.com/office/drawing/2014/main" xmlns="" id="{41C80F3C-A713-7A8B-FE0A-AE02305EE340}"/>
              </a:ext>
            </a:extLst>
          </p:cNvPr>
          <p:cNvSpPr txBox="1"/>
          <p:nvPr/>
        </p:nvSpPr>
        <p:spPr>
          <a:xfrm>
            <a:off x="6564761" y="136525"/>
            <a:ext cx="5335052" cy="369332"/>
          </a:xfrm>
          <a:prstGeom prst="rect">
            <a:avLst/>
          </a:prstGeom>
          <a:noFill/>
        </p:spPr>
        <p:txBody>
          <a:bodyPr wrap="square" rtlCol="0">
            <a:spAutoFit/>
          </a:bodyPr>
          <a:lstStyle/>
          <a:p>
            <a:r>
              <a:rPr lang="en-IN" dirty="0">
                <a:solidFill>
                  <a:schemeClr val="accent2"/>
                </a:solidFill>
                <a:latin typeface="Cooper Black" panose="0208090404030B020404" pitchFamily="18" charset="0"/>
              </a:rPr>
              <a:t>Aditya College of Engineering &amp; Technology</a:t>
            </a:r>
          </a:p>
        </p:txBody>
      </p:sp>
      <p:sp>
        <p:nvSpPr>
          <p:cNvPr id="8" name="TextBox 7">
            <a:extLst>
              <a:ext uri="{FF2B5EF4-FFF2-40B4-BE49-F238E27FC236}">
                <a16:creationId xmlns:a16="http://schemas.microsoft.com/office/drawing/2014/main" xmlns="" id="{C8251CB5-B5EA-7F1F-94DC-4128CB4D2C31}"/>
              </a:ext>
            </a:extLst>
          </p:cNvPr>
          <p:cNvSpPr txBox="1"/>
          <p:nvPr/>
        </p:nvSpPr>
        <p:spPr>
          <a:xfrm>
            <a:off x="1154036" y="1375111"/>
            <a:ext cx="10947575" cy="226666"/>
          </a:xfrm>
          <a:prstGeom prst="rect">
            <a:avLst/>
          </a:prstGeom>
          <a:solidFill>
            <a:schemeClr val="accent2"/>
          </a:solidFill>
        </p:spPr>
        <p:txBody>
          <a:bodyPr wrap="square" rtlCol="0">
            <a:spAutoFit/>
          </a:bodyPr>
          <a:lstStyle/>
          <a:p>
            <a:endParaRPr lang="en-IN" dirty="0">
              <a:solidFill>
                <a:schemeClr val="accent2"/>
              </a:solidFill>
            </a:endParaRPr>
          </a:p>
        </p:txBody>
      </p:sp>
      <p:sp>
        <p:nvSpPr>
          <p:cNvPr id="9" name="TextBox 8">
            <a:extLst>
              <a:ext uri="{FF2B5EF4-FFF2-40B4-BE49-F238E27FC236}">
                <a16:creationId xmlns:a16="http://schemas.microsoft.com/office/drawing/2014/main" xmlns="" id="{1C8E96A3-FEB9-290C-8550-9DC34AEFFF61}"/>
              </a:ext>
            </a:extLst>
          </p:cNvPr>
          <p:cNvSpPr txBox="1"/>
          <p:nvPr/>
        </p:nvSpPr>
        <p:spPr>
          <a:xfrm>
            <a:off x="2976" y="1366885"/>
            <a:ext cx="974486" cy="234891"/>
          </a:xfrm>
          <a:prstGeom prst="rect">
            <a:avLst/>
          </a:prstGeom>
          <a:solidFill>
            <a:srgbClr val="FF9C85"/>
          </a:solidFill>
        </p:spPr>
        <p:txBody>
          <a:bodyPr wrap="square" rtlCol="0">
            <a:spAutoFit/>
          </a:bodyPr>
          <a:lstStyle/>
          <a:p>
            <a:endParaRPr lang="en-IN" dirty="0"/>
          </a:p>
        </p:txBody>
      </p:sp>
    </p:spTree>
    <p:extLst>
      <p:ext uri="{BB962C8B-B14F-4D97-AF65-F5344CB8AC3E}">
        <p14:creationId xmlns:p14="http://schemas.microsoft.com/office/powerpoint/2010/main" val="14776373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13380</TotalTime>
  <Words>2244</Words>
  <Application>Microsoft Office PowerPoint</Application>
  <PresentationFormat>Custom</PresentationFormat>
  <Paragraphs>264</Paragraphs>
  <Slides>29</Slides>
  <Notes>0</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PowerPoint Presentation</vt:lpstr>
      <vt:lpstr>Contents</vt:lpstr>
      <vt:lpstr>ABSTRACT</vt:lpstr>
      <vt:lpstr>INTRODUCTION</vt:lpstr>
      <vt:lpstr>LITERATURE REVIEW</vt:lpstr>
      <vt:lpstr>EXISTING SYSTEM</vt:lpstr>
      <vt:lpstr>PROBLEM  STATEMENT</vt:lpstr>
      <vt:lpstr>PROPOSED SYSTEM</vt:lpstr>
      <vt:lpstr>Classification Algorithms</vt:lpstr>
      <vt:lpstr>Classification Algorithms</vt:lpstr>
      <vt:lpstr>METHODOLOGY</vt:lpstr>
      <vt:lpstr>SYSTEM ARCHITECTURE</vt:lpstr>
      <vt:lpstr>PowerPoint Presentation</vt:lpstr>
      <vt:lpstr>UML DIAGRAMS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REFERENCES</vt:lpstr>
      <vt:lpstr>REFERENCES</vt:lpstr>
      <vt:lpstr>Future Scope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Raghavendran</dc:creator>
  <cp:lastModifiedBy>My world</cp:lastModifiedBy>
  <cp:revision>521</cp:revision>
  <cp:lastPrinted>2023-08-01T17:49:10Z</cp:lastPrinted>
  <dcterms:created xsi:type="dcterms:W3CDTF">2022-06-15T14:28:49Z</dcterms:created>
  <dcterms:modified xsi:type="dcterms:W3CDTF">2025-04-09T15:17:59Z</dcterms:modified>
</cp:coreProperties>
</file>